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00" r:id="rId2"/>
    <p:sldId id="368" r:id="rId3"/>
    <p:sldId id="301" r:id="rId4"/>
    <p:sldId id="372" r:id="rId5"/>
    <p:sldId id="419" r:id="rId6"/>
    <p:sldId id="420" r:id="rId7"/>
    <p:sldId id="422" r:id="rId8"/>
    <p:sldId id="330" r:id="rId9"/>
    <p:sldId id="397" r:id="rId10"/>
    <p:sldId id="405" r:id="rId11"/>
    <p:sldId id="403" r:id="rId12"/>
    <p:sldId id="431" r:id="rId13"/>
    <p:sldId id="347" r:id="rId14"/>
    <p:sldId id="328" r:id="rId15"/>
    <p:sldId id="434" r:id="rId16"/>
    <p:sldId id="435" r:id="rId17"/>
    <p:sldId id="429" r:id="rId18"/>
    <p:sldId id="428" r:id="rId19"/>
    <p:sldId id="371" r:id="rId2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seamans" initials="r" lastIdx="6" clrIdx="0">
    <p:extLst>
      <p:ext uri="{19B8F6BF-5375-455C-9EA6-DF929625EA0E}">
        <p15:presenceInfo xmlns:p15="http://schemas.microsoft.com/office/powerpoint/2012/main" userId="S-1-5-21-812479369-3693897047-3537285235-11422" providerId="AD"/>
      </p:ext>
    </p:extLst>
  </p:cmAuthor>
  <p:cmAuthor id="2" name="rseamans" initials="r [2]" lastIdx="1" clrIdx="1">
    <p:extLst>
      <p:ext uri="{19B8F6BF-5375-455C-9EA6-DF929625EA0E}">
        <p15:presenceInfo xmlns:p15="http://schemas.microsoft.com/office/powerpoint/2012/main" userId="rseama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9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2" autoAdjust="0"/>
    <p:restoredTop sz="80876" autoAdjust="0"/>
  </p:normalViewPr>
  <p:slideViewPr>
    <p:cSldViewPr snapToGrid="0">
      <p:cViewPr varScale="1">
        <p:scale>
          <a:sx n="61" d="100"/>
          <a:sy n="61" d="100"/>
        </p:scale>
        <p:origin x="72" y="20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9696"/>
    </p:cViewPr>
  </p:sorterViewPr>
  <p:notesViewPr>
    <p:cSldViewPr snapToGrid="0">
      <p:cViewPr varScale="1">
        <p:scale>
          <a:sx n="76" d="100"/>
          <a:sy n="76" d="100"/>
        </p:scale>
        <p:origin x="265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phamartins11\Dropbox\NYU\Robots\New%20Survey%20Data\Slides%20AEA%2020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aphamartins11\Dropbox\NYU\Robots\New%20Survey%20Data\Slides%20AEA%2020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aphamartins11\Dropbox\NYU\Robots\New%20Survey%20Data\Slides%20AEA%20201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aphamartins11\Dropbox\NYU\Robots\New%20Survey%20Data\Slides%20AEA%20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 of Firms that Adopted Automation by Type</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 of Firms that Adopted Automat'!$E$3:$E$6</c:f>
              <c:strCache>
                <c:ptCount val="4"/>
                <c:pt idx="0">
                  <c:v>Robots</c:v>
                </c:pt>
                <c:pt idx="1">
                  <c:v>Cobots</c:v>
                </c:pt>
                <c:pt idx="2">
                  <c:v>Automated Parts Tracking</c:v>
                </c:pt>
                <c:pt idx="3">
                  <c:v>AGV</c:v>
                </c:pt>
              </c:strCache>
            </c:strRef>
          </c:cat>
          <c:val>
            <c:numRef>
              <c:f>'% of Firms that Adopted Automat'!$F$3:$F$6</c:f>
              <c:numCache>
                <c:formatCode>General</c:formatCode>
                <c:ptCount val="4"/>
                <c:pt idx="0">
                  <c:v>0.7763158</c:v>
                </c:pt>
                <c:pt idx="1">
                  <c:v>0.26027400000000001</c:v>
                </c:pt>
                <c:pt idx="2">
                  <c:v>0.61842109999999995</c:v>
                </c:pt>
                <c:pt idx="3">
                  <c:v>0.1842105</c:v>
                </c:pt>
              </c:numCache>
            </c:numRef>
          </c:val>
          <c:extLst>
            <c:ext xmlns:c16="http://schemas.microsoft.com/office/drawing/2014/chart" uri="{C3380CC4-5D6E-409C-BE32-E72D297353CC}">
              <c16:uniqueId val="{00000000-EB50-4D3F-B54F-F58D21CB95D3}"/>
            </c:ext>
          </c:extLst>
        </c:ser>
        <c:dLbls>
          <c:showLegendKey val="0"/>
          <c:showVal val="0"/>
          <c:showCatName val="0"/>
          <c:showSerName val="0"/>
          <c:showPercent val="0"/>
          <c:showBubbleSize val="0"/>
        </c:dLbls>
        <c:gapWidth val="219"/>
        <c:overlap val="-27"/>
        <c:axId val="141448112"/>
        <c:axId val="141448504"/>
      </c:barChart>
      <c:catAx>
        <c:axId val="14144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1448504"/>
        <c:crosses val="autoZero"/>
        <c:auto val="1"/>
        <c:lblAlgn val="ctr"/>
        <c:lblOffset val="100"/>
        <c:noMultiLvlLbl val="0"/>
      </c:catAx>
      <c:valAx>
        <c:axId val="141448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1414481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Average Benefit of Robots</a:t>
            </a:r>
          </a:p>
        </c:rich>
      </c:tx>
      <c:overlay val="0"/>
      <c:spPr>
        <a:noFill/>
        <a:ln>
          <a:noFill/>
        </a:ln>
        <a:effectLst/>
      </c:spPr>
    </c:title>
    <c:autoTitleDeleted val="0"/>
    <c:plotArea>
      <c:layout/>
      <c:barChart>
        <c:barDir val="col"/>
        <c:grouping val="clustered"/>
        <c:varyColors val="0"/>
        <c:ser>
          <c:idx val="5"/>
          <c:order val="0"/>
          <c:tx>
            <c:strRef>
              <c:f>'Average Benefit of Robots'!$D$3</c:f>
              <c:strCache>
                <c:ptCount val="1"/>
                <c:pt idx="0">
                  <c:v>Performance more than 25% worse</c:v>
                </c:pt>
              </c:strCache>
            </c:strRef>
          </c:tx>
          <c:spPr>
            <a:solidFill>
              <a:schemeClr val="accent4">
                <a:lumMod val="60000"/>
              </a:schemeClr>
            </a:solidFill>
            <a:ln>
              <a:noFill/>
            </a:ln>
            <a:effectLst/>
          </c:spPr>
          <c:invertIfNegative val="0"/>
          <c:cat>
            <c:strRef>
              <c:f>'Average Benefit of Robots'!$C$4:$C$10</c:f>
              <c:strCache>
                <c:ptCount val="7"/>
                <c:pt idx="0">
                  <c:v>Conformance quality</c:v>
                </c:pt>
                <c:pt idx="1">
                  <c:v>Ability to create new products or services</c:v>
                </c:pt>
                <c:pt idx="2">
                  <c:v>Problem traceability </c:v>
                </c:pt>
                <c:pt idx="3">
                  <c:v>Ability to address skill shortage </c:v>
                </c:pt>
                <c:pt idx="4">
                  <c:v>Ability to enter new markets </c:v>
                </c:pt>
                <c:pt idx="5">
                  <c:v>Ability to change over quickly</c:v>
                </c:pt>
                <c:pt idx="6">
                  <c:v>Safety</c:v>
                </c:pt>
              </c:strCache>
            </c:strRef>
          </c:cat>
          <c:val>
            <c:numRef>
              <c:f>'Average Benefit of Robots'!$D$4:$D$10</c:f>
              <c:numCache>
                <c:formatCode>0%</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0-88C1-41D5-9529-C2D9C044C398}"/>
            </c:ext>
          </c:extLst>
        </c:ser>
        <c:ser>
          <c:idx val="6"/>
          <c:order val="1"/>
          <c:tx>
            <c:strRef>
              <c:f>'Average Benefit of Robots'!$E$3</c:f>
              <c:strCache>
                <c:ptCount val="1"/>
                <c:pt idx="0">
                  <c:v>Small decrease </c:v>
                </c:pt>
              </c:strCache>
            </c:strRef>
          </c:tx>
          <c:spPr>
            <a:solidFill>
              <a:schemeClr val="accent2"/>
            </a:solidFill>
            <a:ln>
              <a:noFill/>
            </a:ln>
            <a:effectLst/>
          </c:spPr>
          <c:invertIfNegative val="0"/>
          <c:cat>
            <c:strRef>
              <c:f>'Average Benefit of Robots'!$C$4:$C$10</c:f>
              <c:strCache>
                <c:ptCount val="7"/>
                <c:pt idx="0">
                  <c:v>Conformance quality</c:v>
                </c:pt>
                <c:pt idx="1">
                  <c:v>Ability to create new products or services</c:v>
                </c:pt>
                <c:pt idx="2">
                  <c:v>Problem traceability </c:v>
                </c:pt>
                <c:pt idx="3">
                  <c:v>Ability to address skill shortage </c:v>
                </c:pt>
                <c:pt idx="4">
                  <c:v>Ability to enter new markets </c:v>
                </c:pt>
                <c:pt idx="5">
                  <c:v>Ability to change over quickly</c:v>
                </c:pt>
                <c:pt idx="6">
                  <c:v>Safety</c:v>
                </c:pt>
              </c:strCache>
            </c:strRef>
          </c:cat>
          <c:val>
            <c:numRef>
              <c:f>'Average Benefit of Robots'!$E$4:$E$10</c:f>
              <c:numCache>
                <c:formatCode>0%</c:formatCode>
                <c:ptCount val="7"/>
                <c:pt idx="0">
                  <c:v>1.72E-2</c:v>
                </c:pt>
                <c:pt idx="1">
                  <c:v>0</c:v>
                </c:pt>
                <c:pt idx="2">
                  <c:v>0</c:v>
                </c:pt>
                <c:pt idx="3">
                  <c:v>0</c:v>
                </c:pt>
                <c:pt idx="4">
                  <c:v>0</c:v>
                </c:pt>
                <c:pt idx="5">
                  <c:v>5.1699999999999996E-2</c:v>
                </c:pt>
                <c:pt idx="6">
                  <c:v>3.4500000000000003E-2</c:v>
                </c:pt>
              </c:numCache>
            </c:numRef>
          </c:val>
          <c:extLst>
            <c:ext xmlns:c16="http://schemas.microsoft.com/office/drawing/2014/chart" uri="{C3380CC4-5D6E-409C-BE32-E72D297353CC}">
              <c16:uniqueId val="{00000001-88C1-41D5-9529-C2D9C044C398}"/>
            </c:ext>
          </c:extLst>
        </c:ser>
        <c:ser>
          <c:idx val="7"/>
          <c:order val="2"/>
          <c:tx>
            <c:strRef>
              <c:f>'Average Benefit of Robots'!$F$3</c:f>
              <c:strCache>
                <c:ptCount val="1"/>
                <c:pt idx="0">
                  <c:v>No impact</c:v>
                </c:pt>
              </c:strCache>
            </c:strRef>
          </c:tx>
          <c:spPr>
            <a:solidFill>
              <a:schemeClr val="accent3"/>
            </a:solidFill>
            <a:ln>
              <a:noFill/>
            </a:ln>
            <a:effectLst/>
          </c:spPr>
          <c:invertIfNegative val="0"/>
          <c:cat>
            <c:strRef>
              <c:f>'Average Benefit of Robots'!$C$4:$C$10</c:f>
              <c:strCache>
                <c:ptCount val="7"/>
                <c:pt idx="0">
                  <c:v>Conformance quality</c:v>
                </c:pt>
                <c:pt idx="1">
                  <c:v>Ability to create new products or services</c:v>
                </c:pt>
                <c:pt idx="2">
                  <c:v>Problem traceability </c:v>
                </c:pt>
                <c:pt idx="3">
                  <c:v>Ability to address skill shortage </c:v>
                </c:pt>
                <c:pt idx="4">
                  <c:v>Ability to enter new markets </c:v>
                </c:pt>
                <c:pt idx="5">
                  <c:v>Ability to change over quickly</c:v>
                </c:pt>
                <c:pt idx="6">
                  <c:v>Safety</c:v>
                </c:pt>
              </c:strCache>
            </c:strRef>
          </c:cat>
          <c:val>
            <c:numRef>
              <c:f>'Average Benefit of Robots'!$F$4:$F$10</c:f>
              <c:numCache>
                <c:formatCode>0%</c:formatCode>
                <c:ptCount val="7"/>
                <c:pt idx="0">
                  <c:v>0.20690000000000025</c:v>
                </c:pt>
                <c:pt idx="1">
                  <c:v>0.45610000000000001</c:v>
                </c:pt>
                <c:pt idx="2">
                  <c:v>0.5861999999999995</c:v>
                </c:pt>
                <c:pt idx="3">
                  <c:v>0.41380000000000045</c:v>
                </c:pt>
                <c:pt idx="4">
                  <c:v>0.53449999999999998</c:v>
                </c:pt>
                <c:pt idx="5">
                  <c:v>0.39660000000000051</c:v>
                </c:pt>
                <c:pt idx="6">
                  <c:v>0.24140000000000025</c:v>
                </c:pt>
              </c:numCache>
            </c:numRef>
          </c:val>
          <c:extLst>
            <c:ext xmlns:c16="http://schemas.microsoft.com/office/drawing/2014/chart" uri="{C3380CC4-5D6E-409C-BE32-E72D297353CC}">
              <c16:uniqueId val="{00000002-88C1-41D5-9529-C2D9C044C398}"/>
            </c:ext>
          </c:extLst>
        </c:ser>
        <c:ser>
          <c:idx val="8"/>
          <c:order val="3"/>
          <c:tx>
            <c:strRef>
              <c:f>'Average Benefit of Robots'!$G$3</c:f>
              <c:strCache>
                <c:ptCount val="1"/>
                <c:pt idx="0">
                  <c:v>Small increase</c:v>
                </c:pt>
              </c:strCache>
            </c:strRef>
          </c:tx>
          <c:spPr>
            <a:solidFill>
              <a:schemeClr val="accent4">
                <a:lumMod val="80000"/>
                <a:lumOff val="20000"/>
              </a:schemeClr>
            </a:solidFill>
            <a:ln>
              <a:noFill/>
            </a:ln>
            <a:effectLst/>
          </c:spPr>
          <c:invertIfNegative val="0"/>
          <c:cat>
            <c:strRef>
              <c:f>'Average Benefit of Robots'!$C$4:$C$10</c:f>
              <c:strCache>
                <c:ptCount val="7"/>
                <c:pt idx="0">
                  <c:v>Conformance quality</c:v>
                </c:pt>
                <c:pt idx="1">
                  <c:v>Ability to create new products or services</c:v>
                </c:pt>
                <c:pt idx="2">
                  <c:v>Problem traceability </c:v>
                </c:pt>
                <c:pt idx="3">
                  <c:v>Ability to address skill shortage </c:v>
                </c:pt>
                <c:pt idx="4">
                  <c:v>Ability to enter new markets </c:v>
                </c:pt>
                <c:pt idx="5">
                  <c:v>Ability to change over quickly</c:v>
                </c:pt>
                <c:pt idx="6">
                  <c:v>Safety</c:v>
                </c:pt>
              </c:strCache>
            </c:strRef>
          </c:cat>
          <c:val>
            <c:numRef>
              <c:f>'Average Benefit of Robots'!$G$4:$G$10</c:f>
              <c:numCache>
                <c:formatCode>0%</c:formatCode>
                <c:ptCount val="7"/>
                <c:pt idx="0">
                  <c:v>0.36210000000000031</c:v>
                </c:pt>
                <c:pt idx="1">
                  <c:v>0.2281</c:v>
                </c:pt>
                <c:pt idx="2">
                  <c:v>0.2586</c:v>
                </c:pt>
                <c:pt idx="3">
                  <c:v>0.41380000000000045</c:v>
                </c:pt>
                <c:pt idx="4">
                  <c:v>0.31030000000000058</c:v>
                </c:pt>
                <c:pt idx="5">
                  <c:v>0.44829999999999998</c:v>
                </c:pt>
                <c:pt idx="6">
                  <c:v>0.39660000000000051</c:v>
                </c:pt>
              </c:numCache>
            </c:numRef>
          </c:val>
          <c:extLst>
            <c:ext xmlns:c16="http://schemas.microsoft.com/office/drawing/2014/chart" uri="{C3380CC4-5D6E-409C-BE32-E72D297353CC}">
              <c16:uniqueId val="{00000003-88C1-41D5-9529-C2D9C044C398}"/>
            </c:ext>
          </c:extLst>
        </c:ser>
        <c:ser>
          <c:idx val="9"/>
          <c:order val="4"/>
          <c:tx>
            <c:strRef>
              <c:f>'Average Benefit of Robots'!$H$3</c:f>
              <c:strCache>
                <c:ptCount val="1"/>
                <c:pt idx="0">
                  <c:v>Performance more than 25% better</c:v>
                </c:pt>
              </c:strCache>
            </c:strRef>
          </c:tx>
          <c:spPr>
            <a:solidFill>
              <a:schemeClr val="accent5">
                <a:alpha val="99000"/>
              </a:schemeClr>
            </a:solidFill>
            <a:ln>
              <a:noFill/>
            </a:ln>
            <a:effectLst/>
          </c:spPr>
          <c:invertIfNegative val="0"/>
          <c:cat>
            <c:strRef>
              <c:f>'Average Benefit of Robots'!$C$4:$C$10</c:f>
              <c:strCache>
                <c:ptCount val="7"/>
                <c:pt idx="0">
                  <c:v>Conformance quality</c:v>
                </c:pt>
                <c:pt idx="1">
                  <c:v>Ability to create new products or services</c:v>
                </c:pt>
                <c:pt idx="2">
                  <c:v>Problem traceability </c:v>
                </c:pt>
                <c:pt idx="3">
                  <c:v>Ability to address skill shortage </c:v>
                </c:pt>
                <c:pt idx="4">
                  <c:v>Ability to enter new markets </c:v>
                </c:pt>
                <c:pt idx="5">
                  <c:v>Ability to change over quickly</c:v>
                </c:pt>
                <c:pt idx="6">
                  <c:v>Safety</c:v>
                </c:pt>
              </c:strCache>
            </c:strRef>
          </c:cat>
          <c:val>
            <c:numRef>
              <c:f>'Average Benefit of Robots'!$H$4:$H$10</c:f>
              <c:numCache>
                <c:formatCode>0%</c:formatCode>
                <c:ptCount val="7"/>
                <c:pt idx="0">
                  <c:v>0.41380000000000045</c:v>
                </c:pt>
                <c:pt idx="1">
                  <c:v>0.31580000000000058</c:v>
                </c:pt>
                <c:pt idx="2">
                  <c:v>0.15520000000000028</c:v>
                </c:pt>
                <c:pt idx="3">
                  <c:v>0.17240000000000022</c:v>
                </c:pt>
                <c:pt idx="4">
                  <c:v>0.15520000000000028</c:v>
                </c:pt>
                <c:pt idx="5">
                  <c:v>0.10339999999999998</c:v>
                </c:pt>
                <c:pt idx="6">
                  <c:v>0.32760000000000045</c:v>
                </c:pt>
              </c:numCache>
            </c:numRef>
          </c:val>
          <c:extLst>
            <c:ext xmlns:c16="http://schemas.microsoft.com/office/drawing/2014/chart" uri="{C3380CC4-5D6E-409C-BE32-E72D297353CC}">
              <c16:uniqueId val="{00000004-88C1-41D5-9529-C2D9C044C398}"/>
            </c:ext>
          </c:extLst>
        </c:ser>
        <c:dLbls>
          <c:showLegendKey val="0"/>
          <c:showVal val="0"/>
          <c:showCatName val="0"/>
          <c:showSerName val="0"/>
          <c:showPercent val="0"/>
          <c:showBubbleSize val="0"/>
        </c:dLbls>
        <c:gapWidth val="219"/>
        <c:overlap val="-27"/>
        <c:axId val="141450464"/>
        <c:axId val="141450856"/>
      </c:barChart>
      <c:catAx>
        <c:axId val="14145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1450856"/>
        <c:crosses val="autoZero"/>
        <c:auto val="1"/>
        <c:lblAlgn val="ctr"/>
        <c:lblOffset val="100"/>
        <c:noMultiLvlLbl val="0"/>
      </c:catAx>
      <c:valAx>
        <c:axId val="141450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41450464"/>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Change in Costs as a Result of Investment in Robotics</a:t>
            </a:r>
          </a:p>
        </c:rich>
      </c:tx>
      <c:overlay val="0"/>
      <c:spPr>
        <a:noFill/>
        <a:ln>
          <a:noFill/>
        </a:ln>
        <a:effectLst/>
      </c:spPr>
    </c:title>
    <c:autoTitleDeleted val="0"/>
    <c:plotArea>
      <c:layout/>
      <c:barChart>
        <c:barDir val="col"/>
        <c:grouping val="clustered"/>
        <c:varyColors val="0"/>
        <c:ser>
          <c:idx val="0"/>
          <c:order val="0"/>
          <c:tx>
            <c:strRef>
              <c:f>'Change in Costs as a Result of '!$A$4</c:f>
              <c:strCache>
                <c:ptCount val="1"/>
                <c:pt idx="0">
                  <c:v>Direct Labor Costs</c:v>
                </c:pt>
              </c:strCache>
            </c:strRef>
          </c:tx>
          <c:spPr>
            <a:solidFill>
              <a:schemeClr val="accent1"/>
            </a:solidFill>
            <a:ln>
              <a:noFill/>
            </a:ln>
            <a:effectLst/>
          </c:spPr>
          <c:invertIfNegative val="0"/>
          <c:cat>
            <c:strRef>
              <c:f>'Change in Costs as a Result of '!$B$3:$G$3</c:f>
              <c:strCache>
                <c:ptCount val="5"/>
                <c:pt idx="0">
                  <c:v>Significant decrease (by more 10% or more)</c:v>
                </c:pt>
                <c:pt idx="1">
                  <c:v>Small decrease (5-10%)</c:v>
                </c:pt>
                <c:pt idx="2">
                  <c:v>No impact (+/- 5%)</c:v>
                </c:pt>
                <c:pt idx="3">
                  <c:v>Small increase in performance (5-10%)</c:v>
                </c:pt>
                <c:pt idx="4">
                  <c:v>Significant increase (by 10% or more)</c:v>
                </c:pt>
              </c:strCache>
              <c:extLst/>
            </c:strRef>
          </c:cat>
          <c:val>
            <c:numRef>
              <c:f>'Change in Costs as a Result of '!$B$4:$G$4</c:f>
              <c:numCache>
                <c:formatCode>0%</c:formatCode>
                <c:ptCount val="5"/>
                <c:pt idx="0">
                  <c:v>0.125</c:v>
                </c:pt>
                <c:pt idx="1">
                  <c:v>0.42859999999999998</c:v>
                </c:pt>
                <c:pt idx="2">
                  <c:v>0.26789999999999997</c:v>
                </c:pt>
                <c:pt idx="3">
                  <c:v>0.125</c:v>
                </c:pt>
                <c:pt idx="4">
                  <c:v>5.3600000000000002E-2</c:v>
                </c:pt>
              </c:numCache>
              <c:extLst/>
            </c:numRef>
          </c:val>
          <c:extLst>
            <c:ext xmlns:c16="http://schemas.microsoft.com/office/drawing/2014/chart" uri="{C3380CC4-5D6E-409C-BE32-E72D297353CC}">
              <c16:uniqueId val="{00000000-49D9-4835-8677-FBB80B0353BC}"/>
            </c:ext>
          </c:extLst>
        </c:ser>
        <c:ser>
          <c:idx val="1"/>
          <c:order val="1"/>
          <c:tx>
            <c:strRef>
              <c:f>'Change in Costs as a Result of '!$A$5</c:f>
              <c:strCache>
                <c:ptCount val="1"/>
                <c:pt idx="0">
                  <c:v>Total Product Cost per Unit</c:v>
                </c:pt>
              </c:strCache>
            </c:strRef>
          </c:tx>
          <c:spPr>
            <a:solidFill>
              <a:schemeClr val="accent2"/>
            </a:solidFill>
            <a:ln>
              <a:noFill/>
            </a:ln>
            <a:effectLst/>
          </c:spPr>
          <c:invertIfNegative val="0"/>
          <c:cat>
            <c:strRef>
              <c:f>'Change in Costs as a Result of '!$B$3:$G$3</c:f>
              <c:strCache>
                <c:ptCount val="5"/>
                <c:pt idx="0">
                  <c:v>Significant decrease (by more 10% or more)</c:v>
                </c:pt>
                <c:pt idx="1">
                  <c:v>Small decrease (5-10%)</c:v>
                </c:pt>
                <c:pt idx="2">
                  <c:v>No impact (+/- 5%)</c:v>
                </c:pt>
                <c:pt idx="3">
                  <c:v>Small increase in performance (5-10%)</c:v>
                </c:pt>
                <c:pt idx="4">
                  <c:v>Significant increase (by 10% or more)</c:v>
                </c:pt>
              </c:strCache>
              <c:extLst/>
            </c:strRef>
          </c:cat>
          <c:val>
            <c:numRef>
              <c:f>'Change in Costs as a Result of '!$B$5:$G$5</c:f>
              <c:numCache>
                <c:formatCode>0%</c:formatCode>
                <c:ptCount val="5"/>
                <c:pt idx="0">
                  <c:v>8.6199999999999999E-2</c:v>
                </c:pt>
                <c:pt idx="1">
                  <c:v>0.3448</c:v>
                </c:pt>
                <c:pt idx="2">
                  <c:v>0.31030000000000002</c:v>
                </c:pt>
                <c:pt idx="3">
                  <c:v>0.13789999999999999</c:v>
                </c:pt>
                <c:pt idx="4">
                  <c:v>6.9000000000000006E-2</c:v>
                </c:pt>
              </c:numCache>
              <c:extLst/>
            </c:numRef>
          </c:val>
          <c:extLst>
            <c:ext xmlns:c16="http://schemas.microsoft.com/office/drawing/2014/chart" uri="{C3380CC4-5D6E-409C-BE32-E72D297353CC}">
              <c16:uniqueId val="{00000001-49D9-4835-8677-FBB80B0353BC}"/>
            </c:ext>
          </c:extLst>
        </c:ser>
        <c:dLbls>
          <c:showLegendKey val="0"/>
          <c:showVal val="0"/>
          <c:showCatName val="0"/>
          <c:showSerName val="0"/>
          <c:showPercent val="0"/>
          <c:showBubbleSize val="0"/>
        </c:dLbls>
        <c:gapWidth val="219"/>
        <c:overlap val="-27"/>
        <c:axId val="141449288"/>
        <c:axId val="141449680"/>
      </c:barChart>
      <c:catAx>
        <c:axId val="141449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1449680"/>
        <c:crosses val="autoZero"/>
        <c:auto val="1"/>
        <c:lblAlgn val="ctr"/>
        <c:lblOffset val="100"/>
        <c:noMultiLvlLbl val="0"/>
      </c:catAx>
      <c:valAx>
        <c:axId val="141449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41449288"/>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2011</c:v>
          </c:tx>
          <c:spPr>
            <a:solidFill>
              <a:schemeClr val="accent1"/>
            </a:solidFill>
            <a:ln>
              <a:noFill/>
            </a:ln>
            <a:effectLst/>
          </c:spPr>
          <c:invertIfNegative val="0"/>
          <c:cat>
            <c:strRef>
              <c:f>'IT reducing the need for skill'!$B$3:$G$3</c:f>
              <c:strCache>
                <c:ptCount val="5"/>
                <c:pt idx="0">
                  <c:v>1-Strong Complements</c:v>
                </c:pt>
                <c:pt idx="1">
                  <c:v>2</c:v>
                </c:pt>
                <c:pt idx="2">
                  <c:v>3</c:v>
                </c:pt>
                <c:pt idx="3">
                  <c:v>4</c:v>
                </c:pt>
                <c:pt idx="4">
                  <c:v>5-Strong Substitutes</c:v>
                </c:pt>
              </c:strCache>
              <c:extLst/>
            </c:strRef>
          </c:cat>
          <c:val>
            <c:numRef>
              <c:f>'IT reducing the need for skill'!$B$4:$G$4</c:f>
              <c:numCache>
                <c:formatCode>0%</c:formatCode>
                <c:ptCount val="5"/>
                <c:pt idx="0">
                  <c:v>0.29000000000000026</c:v>
                </c:pt>
                <c:pt idx="1">
                  <c:v>0.35000000000000026</c:v>
                </c:pt>
                <c:pt idx="2">
                  <c:v>0.21000000000000013</c:v>
                </c:pt>
                <c:pt idx="3">
                  <c:v>0.11</c:v>
                </c:pt>
                <c:pt idx="4">
                  <c:v>4.0000000000000022E-2</c:v>
                </c:pt>
              </c:numCache>
              <c:extLst/>
            </c:numRef>
          </c:val>
          <c:extLst>
            <c:ext xmlns:c16="http://schemas.microsoft.com/office/drawing/2014/chart" uri="{C3380CC4-5D6E-409C-BE32-E72D297353CC}">
              <c16:uniqueId val="{00000000-2A70-4982-BC80-767477065D46}"/>
            </c:ext>
          </c:extLst>
        </c:ser>
        <c:ser>
          <c:idx val="1"/>
          <c:order val="1"/>
          <c:tx>
            <c:v>2018</c:v>
          </c:tx>
          <c:spPr>
            <a:solidFill>
              <a:schemeClr val="accent2"/>
            </a:solidFill>
            <a:ln>
              <a:noFill/>
            </a:ln>
            <a:effectLst/>
          </c:spPr>
          <c:invertIfNegative val="0"/>
          <c:cat>
            <c:strRef>
              <c:f>'IT reducing the need for skill'!$B$3:$G$3</c:f>
              <c:strCache>
                <c:ptCount val="5"/>
                <c:pt idx="0">
                  <c:v>1-Strong Complements</c:v>
                </c:pt>
                <c:pt idx="1">
                  <c:v>2</c:v>
                </c:pt>
                <c:pt idx="2">
                  <c:v>3</c:v>
                </c:pt>
                <c:pt idx="3">
                  <c:v>4</c:v>
                </c:pt>
                <c:pt idx="4">
                  <c:v>5-Strong Substitutes</c:v>
                </c:pt>
              </c:strCache>
              <c:extLst/>
            </c:strRef>
          </c:cat>
          <c:val>
            <c:numRef>
              <c:f>'IT reducing the need for skill'!$B$5:$G$5</c:f>
              <c:numCache>
                <c:formatCode>0%</c:formatCode>
                <c:ptCount val="5"/>
                <c:pt idx="0">
                  <c:v>0.28000000000000008</c:v>
                </c:pt>
                <c:pt idx="1">
                  <c:v>0.39000000000000035</c:v>
                </c:pt>
                <c:pt idx="2">
                  <c:v>0.19</c:v>
                </c:pt>
                <c:pt idx="3">
                  <c:v>9.0000000000000024E-2</c:v>
                </c:pt>
                <c:pt idx="4">
                  <c:v>4.0000000000000022E-2</c:v>
                </c:pt>
              </c:numCache>
              <c:extLst/>
            </c:numRef>
          </c:val>
          <c:extLst>
            <c:ext xmlns:c16="http://schemas.microsoft.com/office/drawing/2014/chart" uri="{C3380CC4-5D6E-409C-BE32-E72D297353CC}">
              <c16:uniqueId val="{00000001-2A70-4982-BC80-767477065D46}"/>
            </c:ext>
          </c:extLst>
        </c:ser>
        <c:dLbls>
          <c:showLegendKey val="0"/>
          <c:showVal val="0"/>
          <c:showCatName val="0"/>
          <c:showSerName val="0"/>
          <c:showPercent val="0"/>
          <c:showBubbleSize val="0"/>
        </c:dLbls>
        <c:gapWidth val="219"/>
        <c:overlap val="-27"/>
        <c:axId val="141315520"/>
        <c:axId val="141317952"/>
      </c:barChart>
      <c:catAx>
        <c:axId val="14131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1317952"/>
        <c:crosses val="autoZero"/>
        <c:auto val="1"/>
        <c:lblAlgn val="ctr"/>
        <c:lblOffset val="100"/>
        <c:noMultiLvlLbl val="0"/>
      </c:catAx>
      <c:valAx>
        <c:axId val="141317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141315520"/>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2757" tIns="46378" rIns="92757" bIns="46378" rtlCol="0"/>
          <a:lstStyle>
            <a:lvl1pPr algn="r">
              <a:defRPr sz="1200"/>
            </a:lvl1pPr>
          </a:lstStyle>
          <a:p>
            <a:fld id="{65D4370D-3E73-4C80-9C30-093C591EBCC2}" type="datetimeFigureOut">
              <a:rPr lang="en-US" smtClean="0"/>
              <a:pPr/>
              <a:t>10/28/2019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2757" tIns="46378" rIns="92757" bIns="46378" rtlCol="0" anchor="b"/>
          <a:lstStyle>
            <a:lvl1pPr algn="r">
              <a:defRPr sz="1200"/>
            </a:lvl1pPr>
          </a:lstStyle>
          <a:p>
            <a:fld id="{D904813D-4171-4AD0-A7E5-757C49A4121C}" type="slidenum">
              <a:rPr lang="en-US" smtClean="0"/>
              <a:pPr/>
              <a:t>‹#›</a:t>
            </a:fld>
            <a:endParaRPr lang="en-US"/>
          </a:p>
        </p:txBody>
      </p:sp>
    </p:spTree>
    <p:extLst>
      <p:ext uri="{BB962C8B-B14F-4D97-AF65-F5344CB8AC3E}">
        <p14:creationId xmlns:p14="http://schemas.microsoft.com/office/powerpoint/2010/main" val="479051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2757" tIns="46378" rIns="92757" bIns="46378" rtlCol="0"/>
          <a:lstStyle>
            <a:lvl1pPr algn="r">
              <a:defRPr sz="1200"/>
            </a:lvl1pPr>
          </a:lstStyle>
          <a:p>
            <a:fld id="{5C8D2C61-86A2-4FBE-BF7E-0E176C374CE0}" type="datetimeFigureOut">
              <a:rPr lang="en-US" smtClean="0"/>
              <a:pPr/>
              <a:t>10/28/2019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2757" tIns="46378" rIns="92757" bIns="46378" rtlCol="0" anchor="b"/>
          <a:lstStyle>
            <a:lvl1pPr algn="r">
              <a:defRPr sz="1200"/>
            </a:lvl1pPr>
          </a:lstStyle>
          <a:p>
            <a:fld id="{9AD1EE8A-6BE5-4E50-80C4-0DCA9F491D24}" type="slidenum">
              <a:rPr lang="en-US" smtClean="0"/>
              <a:pPr/>
              <a:t>‹#›</a:t>
            </a:fld>
            <a:endParaRPr lang="en-US"/>
          </a:p>
        </p:txBody>
      </p:sp>
    </p:spTree>
    <p:extLst>
      <p:ext uri="{BB962C8B-B14F-4D97-AF65-F5344CB8AC3E}">
        <p14:creationId xmlns:p14="http://schemas.microsoft.com/office/powerpoint/2010/main" val="361126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lanning.gatech.edu/sites/default/files/ple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Kauffman and TPRI</a:t>
            </a:r>
            <a:endParaRPr lang="en-US" dirty="0"/>
          </a:p>
        </p:txBody>
      </p:sp>
      <p:sp>
        <p:nvSpPr>
          <p:cNvPr id="4" name="Slide Number Placeholder 3"/>
          <p:cNvSpPr>
            <a:spLocks noGrp="1"/>
          </p:cNvSpPr>
          <p:nvPr>
            <p:ph type="sldNum" sz="quarter" idx="10"/>
          </p:nvPr>
        </p:nvSpPr>
        <p:spPr/>
        <p:txBody>
          <a:bodyPr/>
          <a:lstStyle/>
          <a:p>
            <a:fld id="{9AD1EE8A-6BE5-4E50-80C4-0DCA9F491D24}" type="slidenum">
              <a:rPr lang="en-US" smtClean="0"/>
              <a:pPr/>
              <a:t>1</a:t>
            </a:fld>
            <a:endParaRPr lang="en-US"/>
          </a:p>
        </p:txBody>
      </p:sp>
    </p:spTree>
    <p:extLst>
      <p:ext uri="{BB962C8B-B14F-4D97-AF65-F5344CB8AC3E}">
        <p14:creationId xmlns:p14="http://schemas.microsoft.com/office/powerpoint/2010/main" val="3837363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1EE8A-6BE5-4E50-80C4-0DCA9F491D24}" type="slidenum">
              <a:rPr lang="en-US" smtClean="0"/>
              <a:pPr/>
              <a:t>15</a:t>
            </a:fld>
            <a:endParaRPr lang="en-US"/>
          </a:p>
        </p:txBody>
      </p:sp>
    </p:spTree>
    <p:extLst>
      <p:ext uri="{BB962C8B-B14F-4D97-AF65-F5344CB8AC3E}">
        <p14:creationId xmlns:p14="http://schemas.microsoft.com/office/powerpoint/2010/main" val="853301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D1EE8A-6BE5-4E50-80C4-0DCA9F491D24}" type="slidenum">
              <a:rPr lang="en-US" smtClean="0"/>
              <a:pPr/>
              <a:t>16</a:t>
            </a:fld>
            <a:endParaRPr lang="en-US"/>
          </a:p>
        </p:txBody>
      </p:sp>
    </p:spTree>
    <p:extLst>
      <p:ext uri="{BB962C8B-B14F-4D97-AF65-F5344CB8AC3E}">
        <p14:creationId xmlns:p14="http://schemas.microsoft.com/office/powerpoint/2010/main" val="414432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1EE8A-6BE5-4E50-80C4-0DCA9F491D24}" type="slidenum">
              <a:rPr lang="en-US" smtClean="0"/>
              <a:pPr/>
              <a:t>17</a:t>
            </a:fld>
            <a:endParaRPr lang="en-US"/>
          </a:p>
        </p:txBody>
      </p:sp>
    </p:spTree>
    <p:extLst>
      <p:ext uri="{BB962C8B-B14F-4D97-AF65-F5344CB8AC3E}">
        <p14:creationId xmlns:p14="http://schemas.microsoft.com/office/powerpoint/2010/main" val="2031871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FA5FC-1FB2-4C0E-B54F-B358DE17F9F3}" type="slidenum">
              <a:rPr lang="en-US" smtClean="0"/>
              <a:pPr/>
              <a:t>18</a:t>
            </a:fld>
            <a:endParaRPr lang="en-US"/>
          </a:p>
        </p:txBody>
      </p:sp>
    </p:spTree>
    <p:extLst>
      <p:ext uri="{BB962C8B-B14F-4D97-AF65-F5344CB8AC3E}">
        <p14:creationId xmlns:p14="http://schemas.microsoft.com/office/powerpoint/2010/main" val="162204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Other evidence of complementarities (e.g., </a:t>
            </a:r>
            <a:r>
              <a:rPr lang="en-US" sz="1200" dirty="0" err="1"/>
              <a:t>Bresnahan</a:t>
            </a:r>
            <a:r>
              <a:rPr lang="en-US" sz="1200" dirty="0"/>
              <a:t>, </a:t>
            </a:r>
            <a:r>
              <a:rPr lang="en-US" sz="1200" dirty="0" err="1"/>
              <a:t>Brynjolfsson</a:t>
            </a:r>
            <a:r>
              <a:rPr lang="en-US" sz="1200" dirty="0"/>
              <a:t>, and </a:t>
            </a:r>
            <a:r>
              <a:rPr lang="en-US" sz="1200" dirty="0" err="1"/>
              <a:t>Hitt</a:t>
            </a:r>
            <a:r>
              <a:rPr lang="en-US" sz="1200" dirty="0"/>
              <a:t> 2002; </a:t>
            </a:r>
            <a:r>
              <a:rPr lang="en-US" sz="1200" dirty="0" err="1"/>
              <a:t>Brynjolfsson</a:t>
            </a:r>
            <a:r>
              <a:rPr lang="en-US" sz="1200" dirty="0"/>
              <a:t> and </a:t>
            </a:r>
            <a:r>
              <a:rPr lang="en-US" sz="1200" dirty="0" err="1"/>
              <a:t>Milgrom</a:t>
            </a:r>
            <a:r>
              <a:rPr lang="en-US" sz="1200" dirty="0"/>
              <a:t> 2013)</a:t>
            </a:r>
          </a:p>
          <a:p>
            <a:endParaRPr lang="en-US" dirty="0"/>
          </a:p>
        </p:txBody>
      </p:sp>
      <p:sp>
        <p:nvSpPr>
          <p:cNvPr id="4" name="Slide Number Placeholder 3"/>
          <p:cNvSpPr>
            <a:spLocks noGrp="1"/>
          </p:cNvSpPr>
          <p:nvPr>
            <p:ph type="sldNum" sz="quarter" idx="10"/>
          </p:nvPr>
        </p:nvSpPr>
        <p:spPr/>
        <p:txBody>
          <a:bodyPr/>
          <a:lstStyle/>
          <a:p>
            <a:fld id="{9AD1EE8A-6BE5-4E50-80C4-0DCA9F491D24}" type="slidenum">
              <a:rPr lang="en-US" smtClean="0"/>
              <a:pPr/>
              <a:t>19</a:t>
            </a:fld>
            <a:endParaRPr lang="en-US"/>
          </a:p>
        </p:txBody>
      </p:sp>
    </p:spTree>
    <p:extLst>
      <p:ext uri="{BB962C8B-B14F-4D97-AF65-F5344CB8AC3E}">
        <p14:creationId xmlns:p14="http://schemas.microsoft.com/office/powerpoint/2010/main" val="105609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FA5FC-1FB2-4C0E-B54F-B358DE17F9F3}" type="slidenum">
              <a:rPr lang="en-US" smtClean="0"/>
              <a:pPr/>
              <a:t>2</a:t>
            </a:fld>
            <a:endParaRPr lang="en-US"/>
          </a:p>
        </p:txBody>
      </p:sp>
    </p:spTree>
    <p:extLst>
      <p:ext uri="{BB962C8B-B14F-4D97-AF65-F5344CB8AC3E}">
        <p14:creationId xmlns:p14="http://schemas.microsoft.com/office/powerpoint/2010/main" val="260555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Adoption; use</a:t>
            </a:r>
            <a:endParaRPr lang="en-US" dirty="0"/>
          </a:p>
        </p:txBody>
      </p:sp>
      <p:sp>
        <p:nvSpPr>
          <p:cNvPr id="4" name="Slide Number Placeholder 3"/>
          <p:cNvSpPr>
            <a:spLocks noGrp="1"/>
          </p:cNvSpPr>
          <p:nvPr>
            <p:ph type="sldNum" sz="quarter" idx="10"/>
          </p:nvPr>
        </p:nvSpPr>
        <p:spPr/>
        <p:txBody>
          <a:bodyPr/>
          <a:lstStyle/>
          <a:p>
            <a:fld id="{9AD1EE8A-6BE5-4E50-80C4-0DCA9F491D24}" type="slidenum">
              <a:rPr lang="en-US" smtClean="0"/>
              <a:pPr/>
              <a:t>3</a:t>
            </a:fld>
            <a:endParaRPr lang="en-US"/>
          </a:p>
        </p:txBody>
      </p:sp>
    </p:spTree>
    <p:extLst>
      <p:ext uri="{BB962C8B-B14F-4D97-AF65-F5344CB8AC3E}">
        <p14:creationId xmlns:p14="http://schemas.microsoft.com/office/powerpoint/2010/main" val="84593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Uses: </a:t>
            </a:r>
            <a:r>
              <a:rPr lang="en-US" dirty="0" err="1" smtClean="0"/>
              <a:t>prag</a:t>
            </a:r>
            <a:r>
              <a:rPr lang="en-US" baseline="0" dirty="0" smtClean="0"/>
              <a:t> increase quality, not decrease labor; effect on total costs not clear, may be higher or lower.</a:t>
            </a:r>
            <a:endParaRPr lang="en-US" dirty="0"/>
          </a:p>
        </p:txBody>
      </p:sp>
      <p:sp>
        <p:nvSpPr>
          <p:cNvPr id="4" name="Slide Number Placeholder 3"/>
          <p:cNvSpPr>
            <a:spLocks noGrp="1"/>
          </p:cNvSpPr>
          <p:nvPr>
            <p:ph type="sldNum" sz="quarter" idx="10"/>
          </p:nvPr>
        </p:nvSpPr>
        <p:spPr/>
        <p:txBody>
          <a:bodyPr/>
          <a:lstStyle/>
          <a:p>
            <a:fld id="{A6BFA5FC-1FB2-4C0E-B54F-B358DE17F9F3}" type="slidenum">
              <a:rPr lang="en-US" smtClean="0"/>
              <a:pPr/>
              <a:t>4</a:t>
            </a:fld>
            <a:endParaRPr lang="en-US"/>
          </a:p>
        </p:txBody>
      </p:sp>
    </p:spTree>
    <p:extLst>
      <p:ext uri="{BB962C8B-B14F-4D97-AF65-F5344CB8AC3E}">
        <p14:creationId xmlns:p14="http://schemas.microsoft.com/office/powerpoint/2010/main" val="1778684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look like in practice?   In this case from a small auto supplier, the operator is manually</a:t>
            </a:r>
            <a:r>
              <a:rPr lang="en-US" baseline="0" dirty="0" smtClean="0"/>
              <a:t> using a press to shape a part. </a:t>
            </a:r>
            <a:r>
              <a:rPr lang="en-US" dirty="0" smtClean="0"/>
              <a:t>In the lower right</a:t>
            </a:r>
            <a:r>
              <a:rPr lang="en-US" baseline="0" dirty="0" smtClean="0"/>
              <a:t> is a camera that tells her if the part is good to pack in the box. If the part is not good, then the press won’t operate until the problem is fixed. The company may install a robot for this job, but would have to present the parts to the robot one at a time (rather than having a human pick one out of the jumble in the box). </a:t>
            </a:r>
            <a:endParaRPr lang="en-US" dirty="0"/>
          </a:p>
        </p:txBody>
      </p:sp>
      <p:sp>
        <p:nvSpPr>
          <p:cNvPr id="4" name="Slide Number Placeholder 3"/>
          <p:cNvSpPr>
            <a:spLocks noGrp="1"/>
          </p:cNvSpPr>
          <p:nvPr>
            <p:ph type="sldNum" sz="quarter" idx="10"/>
          </p:nvPr>
        </p:nvSpPr>
        <p:spPr/>
        <p:txBody>
          <a:bodyPr/>
          <a:lstStyle/>
          <a:p>
            <a:fld id="{A6BFA5FC-1FB2-4C0E-B54F-B358DE17F9F3}" type="slidenum">
              <a:rPr lang="en-US" smtClean="0"/>
              <a:pPr/>
              <a:t>6</a:t>
            </a:fld>
            <a:endParaRPr lang="en-US"/>
          </a:p>
        </p:txBody>
      </p:sp>
    </p:spTree>
    <p:extLst>
      <p:ext uri="{BB962C8B-B14F-4D97-AF65-F5344CB8AC3E}">
        <p14:creationId xmlns:p14="http://schemas.microsoft.com/office/powerpoint/2010/main" val="92045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1EE8A-6BE5-4E50-80C4-0DCA9F491D24}" type="slidenum">
              <a:rPr lang="en-US" smtClean="0"/>
              <a:pPr/>
              <a:t>7</a:t>
            </a:fld>
            <a:endParaRPr lang="en-US"/>
          </a:p>
        </p:txBody>
      </p:sp>
    </p:spTree>
    <p:extLst>
      <p:ext uri="{BB962C8B-B14F-4D97-AF65-F5344CB8AC3E}">
        <p14:creationId xmlns:p14="http://schemas.microsoft.com/office/powerpoint/2010/main" val="3816572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robot</a:t>
            </a:r>
            <a:r>
              <a:rPr lang="en-US" baseline="0" dirty="0" smtClean="0"/>
              <a:t> adoption rate corresponds with recent results from </a:t>
            </a:r>
            <a:r>
              <a:rPr lang="en-US" baseline="0" dirty="0" err="1" smtClean="0"/>
              <a:t>Nancey</a:t>
            </a:r>
            <a:r>
              <a:rPr lang="en-US" baseline="0" dirty="0" smtClean="0"/>
              <a:t> Green Leigh (She finds ~85% for auto sector firms with 500+ employees).</a:t>
            </a:r>
          </a:p>
          <a:p>
            <a:r>
              <a:rPr lang="en-US" dirty="0" smtClean="0">
                <a:hlinkClick r:id="rId3"/>
              </a:rPr>
              <a:t>https://planning.gatech.edu/sites/default/files/pled/</a:t>
            </a:r>
            <a:endParaRPr lang="en-US" dirty="0" smtClean="0"/>
          </a:p>
          <a:p>
            <a:endParaRPr lang="en-US" dirty="0"/>
          </a:p>
        </p:txBody>
      </p:sp>
      <p:sp>
        <p:nvSpPr>
          <p:cNvPr id="4" name="Slide Number Placeholder 3"/>
          <p:cNvSpPr>
            <a:spLocks noGrp="1"/>
          </p:cNvSpPr>
          <p:nvPr>
            <p:ph type="sldNum" sz="quarter" idx="10"/>
          </p:nvPr>
        </p:nvSpPr>
        <p:spPr/>
        <p:txBody>
          <a:bodyPr/>
          <a:lstStyle/>
          <a:p>
            <a:fld id="{9AD1EE8A-6BE5-4E50-80C4-0DCA9F491D24}" type="slidenum">
              <a:rPr lang="en-US" smtClean="0"/>
              <a:pPr/>
              <a:t>8</a:t>
            </a:fld>
            <a:endParaRPr lang="en-US"/>
          </a:p>
        </p:txBody>
      </p:sp>
    </p:spTree>
    <p:extLst>
      <p:ext uri="{BB962C8B-B14F-4D97-AF65-F5344CB8AC3E}">
        <p14:creationId xmlns:p14="http://schemas.microsoft.com/office/powerpoint/2010/main" val="8032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1EE8A-6BE5-4E50-80C4-0DCA9F491D24}" type="slidenum">
              <a:rPr lang="en-US" smtClean="0"/>
              <a:pPr/>
              <a:t>9</a:t>
            </a:fld>
            <a:endParaRPr lang="en-US"/>
          </a:p>
        </p:txBody>
      </p:sp>
    </p:spTree>
    <p:extLst>
      <p:ext uri="{BB962C8B-B14F-4D97-AF65-F5344CB8AC3E}">
        <p14:creationId xmlns:p14="http://schemas.microsoft.com/office/powerpoint/2010/main" val="135593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relation between change</a:t>
            </a:r>
            <a:r>
              <a:rPr lang="en-US" baseline="0" dirty="0" smtClean="0"/>
              <a:t> in robots and wages</a:t>
            </a:r>
            <a:endParaRPr lang="en-US" dirty="0"/>
          </a:p>
        </p:txBody>
      </p:sp>
      <p:sp>
        <p:nvSpPr>
          <p:cNvPr id="4" name="Slide Number Placeholder 3"/>
          <p:cNvSpPr>
            <a:spLocks noGrp="1"/>
          </p:cNvSpPr>
          <p:nvPr>
            <p:ph type="sldNum" sz="quarter" idx="10"/>
          </p:nvPr>
        </p:nvSpPr>
        <p:spPr/>
        <p:txBody>
          <a:bodyPr/>
          <a:lstStyle/>
          <a:p>
            <a:fld id="{9AD1EE8A-6BE5-4E50-80C4-0DCA9F491D24}" type="slidenum">
              <a:rPr lang="en-US" smtClean="0"/>
              <a:pPr/>
              <a:t>11</a:t>
            </a:fld>
            <a:endParaRPr lang="en-US"/>
          </a:p>
        </p:txBody>
      </p:sp>
    </p:spTree>
    <p:extLst>
      <p:ext uri="{BB962C8B-B14F-4D97-AF65-F5344CB8AC3E}">
        <p14:creationId xmlns:p14="http://schemas.microsoft.com/office/powerpoint/2010/main" val="389036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1BEF57-D783-45F0-B30D-B48EFE7808F1}" type="datetime1">
              <a:rPr lang="en-US" smtClean="0"/>
              <a:pPr/>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8AB93-532E-4E4C-BCEA-29507499DA9C}" type="slidenum">
              <a:rPr lang="en-US" smtClean="0"/>
              <a:pPr/>
              <a:t>‹#›</a:t>
            </a:fld>
            <a:endParaRPr lang="en-US"/>
          </a:p>
        </p:txBody>
      </p:sp>
    </p:spTree>
    <p:extLst>
      <p:ext uri="{BB962C8B-B14F-4D97-AF65-F5344CB8AC3E}">
        <p14:creationId xmlns:p14="http://schemas.microsoft.com/office/powerpoint/2010/main" val="117311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8E0683-A341-4FD6-8D47-046983531EE3}" type="datetime1">
              <a:rPr lang="en-US" smtClean="0"/>
              <a:pPr/>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8AB93-532E-4E4C-BCEA-29507499DA9C}" type="slidenum">
              <a:rPr lang="en-US" smtClean="0"/>
              <a:pPr/>
              <a:t>‹#›</a:t>
            </a:fld>
            <a:endParaRPr lang="en-US"/>
          </a:p>
        </p:txBody>
      </p:sp>
    </p:spTree>
    <p:extLst>
      <p:ext uri="{BB962C8B-B14F-4D97-AF65-F5344CB8AC3E}">
        <p14:creationId xmlns:p14="http://schemas.microsoft.com/office/powerpoint/2010/main" val="204096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0BC9DF-887A-4932-8A3F-F3B8A7AA9E6F}" type="datetime1">
              <a:rPr lang="en-US" smtClean="0"/>
              <a:pPr/>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8AB93-532E-4E4C-BCEA-29507499DA9C}" type="slidenum">
              <a:rPr lang="en-US" smtClean="0"/>
              <a:pPr/>
              <a:t>‹#›</a:t>
            </a:fld>
            <a:endParaRPr lang="en-US"/>
          </a:p>
        </p:txBody>
      </p:sp>
    </p:spTree>
    <p:extLst>
      <p:ext uri="{BB962C8B-B14F-4D97-AF65-F5344CB8AC3E}">
        <p14:creationId xmlns:p14="http://schemas.microsoft.com/office/powerpoint/2010/main" val="235993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13C8E7-1A40-46AC-A602-4BCF05512E30}" type="datetime1">
              <a:rPr lang="en-US" smtClean="0"/>
              <a:pPr/>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8AB93-532E-4E4C-BCEA-29507499DA9C}" type="slidenum">
              <a:rPr lang="en-US" smtClean="0"/>
              <a:pPr/>
              <a:t>‹#›</a:t>
            </a:fld>
            <a:endParaRPr lang="en-US"/>
          </a:p>
        </p:txBody>
      </p:sp>
    </p:spTree>
    <p:extLst>
      <p:ext uri="{BB962C8B-B14F-4D97-AF65-F5344CB8AC3E}">
        <p14:creationId xmlns:p14="http://schemas.microsoft.com/office/powerpoint/2010/main" val="229828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68AAA9-D1B6-490B-A160-0CB03418AE3B}" type="datetime1">
              <a:rPr lang="en-US" smtClean="0"/>
              <a:pPr/>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B8AB93-532E-4E4C-BCEA-29507499DA9C}" type="slidenum">
              <a:rPr lang="en-US" smtClean="0"/>
              <a:pPr/>
              <a:t>‹#›</a:t>
            </a:fld>
            <a:endParaRPr lang="en-US"/>
          </a:p>
        </p:txBody>
      </p:sp>
    </p:spTree>
    <p:extLst>
      <p:ext uri="{BB962C8B-B14F-4D97-AF65-F5344CB8AC3E}">
        <p14:creationId xmlns:p14="http://schemas.microsoft.com/office/powerpoint/2010/main" val="386998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EBDF1-BAF0-4102-A18B-1B4F75A89478}" type="datetime1">
              <a:rPr lang="en-US" smtClean="0"/>
              <a:pPr/>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B8AB93-532E-4E4C-BCEA-29507499DA9C}" type="slidenum">
              <a:rPr lang="en-US" smtClean="0"/>
              <a:pPr/>
              <a:t>‹#›</a:t>
            </a:fld>
            <a:endParaRPr lang="en-US"/>
          </a:p>
        </p:txBody>
      </p:sp>
    </p:spTree>
    <p:extLst>
      <p:ext uri="{BB962C8B-B14F-4D97-AF65-F5344CB8AC3E}">
        <p14:creationId xmlns:p14="http://schemas.microsoft.com/office/powerpoint/2010/main" val="290734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1980" cy="128451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C2ED9A-43F8-4CB8-965A-F732A74F6F65}" type="datetime1">
              <a:rPr lang="en-US" smtClean="0"/>
              <a:pPr/>
              <a:t>10/28/2019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8AB93-532E-4E4C-BCEA-29507499DA9C}" type="slidenum">
              <a:rPr lang="en-US" smtClean="0"/>
              <a:pPr/>
              <a:t>‹#›</a:t>
            </a:fld>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059" y="489944"/>
            <a:ext cx="696600" cy="696600"/>
          </a:xfrm>
          <a:prstGeom prst="rect">
            <a:avLst/>
          </a:prstGeom>
        </p:spPr>
      </p:pic>
      <p:sp>
        <p:nvSpPr>
          <p:cNvPr id="10" name="hc" descr=" ">
            <a:extLst>
              <a:ext uri="{FF2B5EF4-FFF2-40B4-BE49-F238E27FC236}">
                <a16:creationId xmlns:a16="http://schemas.microsoft.com/office/drawing/2014/main" id="{8373C5A2-DC8E-4247-AB12-1C7E9C63EB67}"/>
              </a:ext>
            </a:extLst>
          </p:cNvPr>
          <p:cNvSpPr txBox="1"/>
          <p:nvPr userDrawn="1"/>
        </p:nvSpPr>
        <p:spPr>
          <a:xfrm>
            <a:off x="0" y="0"/>
            <a:ext cx="12192000" cy="223138"/>
          </a:xfrm>
          <a:prstGeom prst="rect">
            <a:avLst/>
          </a:prstGeom>
          <a:noFill/>
        </p:spPr>
        <p:txBody>
          <a:bodyPr vert="horz" rtlCol="0">
            <a:spAutoFit/>
          </a:bodyPr>
          <a:lstStyle/>
          <a:p>
            <a:pPr algn="ctr"/>
            <a:r>
              <a:rPr lang="en-US" sz="850" b="0" i="0" u="none" baseline="0">
                <a:solidFill>
                  <a:srgbClr val="FFFFFF"/>
                </a:solidFill>
                <a:latin typeface="arial" panose="020B0604020202020204" pitchFamily="34" charset="0"/>
              </a:rPr>
              <a:t> </a:t>
            </a:r>
          </a:p>
        </p:txBody>
      </p:sp>
      <p:sp>
        <p:nvSpPr>
          <p:cNvPr id="11" name="hr" descr=" ">
            <a:extLst>
              <a:ext uri="{FF2B5EF4-FFF2-40B4-BE49-F238E27FC236}">
                <a16:creationId xmlns:a16="http://schemas.microsoft.com/office/drawing/2014/main" id="{545D4621-D703-4FDC-A535-613049A7719F}"/>
              </a:ext>
            </a:extLst>
          </p:cNvPr>
          <p:cNvSpPr txBox="1"/>
          <p:nvPr userDrawn="1"/>
        </p:nvSpPr>
        <p:spPr>
          <a:xfrm>
            <a:off x="0" y="0"/>
            <a:ext cx="12192000" cy="223138"/>
          </a:xfrm>
          <a:prstGeom prst="rect">
            <a:avLst/>
          </a:prstGeom>
          <a:noFill/>
        </p:spPr>
        <p:txBody>
          <a:bodyPr vert="horz" rtlCol="0">
            <a:spAutoFit/>
          </a:bodyPr>
          <a:lstStyle/>
          <a:p>
            <a:pPr algn="r"/>
            <a:r>
              <a:rPr lang="en-US" sz="850" b="0" i="0" u="none" baseline="0">
                <a:solidFill>
                  <a:srgbClr val="FFFFFF"/>
                </a:solidFill>
                <a:latin typeface="arial" panose="020B0604020202020204" pitchFamily="34" charset="0"/>
              </a:rPr>
              <a:t> </a:t>
            </a:r>
          </a:p>
        </p:txBody>
      </p:sp>
      <p:sp>
        <p:nvSpPr>
          <p:cNvPr id="12" name="fl" descr=" ">
            <a:extLst>
              <a:ext uri="{FF2B5EF4-FFF2-40B4-BE49-F238E27FC236}">
                <a16:creationId xmlns:a16="http://schemas.microsoft.com/office/drawing/2014/main" id="{9B545DC1-91AE-4005-A506-5442BD6C0C90}"/>
              </a:ext>
            </a:extLst>
          </p:cNvPr>
          <p:cNvSpPr txBox="1"/>
          <p:nvPr userDrawn="1"/>
        </p:nvSpPr>
        <p:spPr>
          <a:xfrm>
            <a:off x="0" y="6537960"/>
            <a:ext cx="12192000" cy="223138"/>
          </a:xfrm>
          <a:prstGeom prst="rect">
            <a:avLst/>
          </a:prstGeom>
          <a:noFill/>
        </p:spPr>
        <p:txBody>
          <a:bodyPr vert="horz" rtlCol="0">
            <a:spAutoFit/>
          </a:bodyPr>
          <a:lstStyle/>
          <a:p>
            <a:pPr algn="l"/>
            <a:r>
              <a:rPr lang="en-US" sz="850" b="0" i="0" u="none" baseline="0">
                <a:solidFill>
                  <a:srgbClr val="FFFFFF"/>
                </a:solidFill>
                <a:latin typeface="arial" panose="020B0604020202020204" pitchFamily="34" charset="0"/>
              </a:rPr>
              <a:t> </a:t>
            </a:r>
          </a:p>
        </p:txBody>
      </p:sp>
      <p:sp>
        <p:nvSpPr>
          <p:cNvPr id="13" name="fc" descr=" ">
            <a:extLst>
              <a:ext uri="{FF2B5EF4-FFF2-40B4-BE49-F238E27FC236}">
                <a16:creationId xmlns:a16="http://schemas.microsoft.com/office/drawing/2014/main" id="{301F8458-D926-45C4-8133-249B933D88C7}"/>
              </a:ext>
            </a:extLst>
          </p:cNvPr>
          <p:cNvSpPr txBox="1"/>
          <p:nvPr userDrawn="1"/>
        </p:nvSpPr>
        <p:spPr>
          <a:xfrm>
            <a:off x="0" y="6537960"/>
            <a:ext cx="12192000" cy="223138"/>
          </a:xfrm>
          <a:prstGeom prst="rect">
            <a:avLst/>
          </a:prstGeom>
          <a:noFill/>
        </p:spPr>
        <p:txBody>
          <a:bodyPr vert="horz" rtlCol="0">
            <a:spAutoFit/>
          </a:bodyPr>
          <a:lstStyle/>
          <a:p>
            <a:pPr algn="ctr"/>
            <a:r>
              <a:rPr lang="en-US" sz="850" b="0" i="0" u="none" baseline="0">
                <a:solidFill>
                  <a:srgbClr val="FFFFFF"/>
                </a:solidFill>
                <a:latin typeface="arial" panose="020B0604020202020204" pitchFamily="34" charset="0"/>
              </a:rPr>
              <a:t> </a:t>
            </a:r>
          </a:p>
        </p:txBody>
      </p:sp>
      <p:sp>
        <p:nvSpPr>
          <p:cNvPr id="14" name="fr" descr=" ">
            <a:extLst>
              <a:ext uri="{FF2B5EF4-FFF2-40B4-BE49-F238E27FC236}">
                <a16:creationId xmlns:a16="http://schemas.microsoft.com/office/drawing/2014/main" id="{A7117BD9-3A3D-4160-8CEA-4FDB1AA4A240}"/>
              </a:ext>
            </a:extLst>
          </p:cNvPr>
          <p:cNvSpPr txBox="1"/>
          <p:nvPr userDrawn="1"/>
        </p:nvSpPr>
        <p:spPr>
          <a:xfrm>
            <a:off x="0" y="6537960"/>
            <a:ext cx="12192000" cy="223138"/>
          </a:xfrm>
          <a:prstGeom prst="rect">
            <a:avLst/>
          </a:prstGeom>
          <a:noFill/>
        </p:spPr>
        <p:txBody>
          <a:bodyPr vert="horz" rtlCol="0">
            <a:spAutoFit/>
          </a:bodyPr>
          <a:lstStyle/>
          <a:p>
            <a:pPr algn="r"/>
            <a:r>
              <a:rPr lang="en-US" sz="850" b="0" i="0" u="none" baseline="0">
                <a:solidFill>
                  <a:srgbClr val="FFFFFF"/>
                </a:solidFill>
                <a:latin typeface="arial" panose="020B0604020202020204" pitchFamily="34" charset="0"/>
              </a:rPr>
              <a:t> </a:t>
            </a:r>
          </a:p>
        </p:txBody>
      </p:sp>
    </p:spTree>
    <p:extLst>
      <p:ext uri="{BB962C8B-B14F-4D97-AF65-F5344CB8AC3E}">
        <p14:creationId xmlns:p14="http://schemas.microsoft.com/office/powerpoint/2010/main" val="4204906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pload.wikimedia.org/wikipedia/commons/c/c8/Industry_4.0.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allaboutlean.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t"/>
          <a:lstStyle/>
          <a:p>
            <a:pPr algn="ctr"/>
            <a:endParaRPr lang="en-US" b="1" dirty="0">
              <a:solidFill>
                <a:srgbClr val="FF0000"/>
              </a:solidFill>
            </a:endParaRPr>
          </a:p>
        </p:txBody>
      </p:sp>
      <p:sp>
        <p:nvSpPr>
          <p:cNvPr id="2" name="Title 1"/>
          <p:cNvSpPr>
            <a:spLocks noGrp="1"/>
          </p:cNvSpPr>
          <p:nvPr>
            <p:ph type="ctrTitle"/>
          </p:nvPr>
        </p:nvSpPr>
        <p:spPr>
          <a:xfrm>
            <a:off x="1523999" y="1122362"/>
            <a:ext cx="9349047" cy="2227754"/>
          </a:xfrm>
        </p:spPr>
        <p:txBody>
          <a:bodyPr>
            <a:normAutofit fontScale="90000"/>
          </a:bodyPr>
          <a:lstStyle/>
          <a:p>
            <a:r>
              <a:rPr lang="en-US" dirty="0">
                <a:solidFill>
                  <a:srgbClr val="FFFFFF"/>
                </a:solidFill>
              </a:rPr>
              <a:t>Complements or Substitutes? </a:t>
            </a:r>
            <a:r>
              <a:rPr lang="en-US" dirty="0" smtClean="0">
                <a:solidFill>
                  <a:srgbClr val="FFFFFF"/>
                </a:solidFill>
              </a:rPr>
              <a:t>Firm-Level </a:t>
            </a:r>
            <a:r>
              <a:rPr lang="en-US" dirty="0">
                <a:solidFill>
                  <a:srgbClr val="FFFFFF"/>
                </a:solidFill>
              </a:rPr>
              <a:t>Management of Labor and Technology</a:t>
            </a:r>
          </a:p>
        </p:txBody>
      </p:sp>
      <p:sp>
        <p:nvSpPr>
          <p:cNvPr id="5" name="Subtitle 4"/>
          <p:cNvSpPr>
            <a:spLocks noGrp="1"/>
          </p:cNvSpPr>
          <p:nvPr>
            <p:ph type="subTitle" idx="1"/>
          </p:nvPr>
        </p:nvSpPr>
        <p:spPr>
          <a:xfrm>
            <a:off x="1500625" y="3652990"/>
            <a:ext cx="9144000" cy="2022981"/>
          </a:xfrm>
        </p:spPr>
        <p:txBody>
          <a:bodyPr>
            <a:noAutofit/>
          </a:bodyPr>
          <a:lstStyle/>
          <a:p>
            <a:pPr>
              <a:lnSpc>
                <a:spcPct val="70000"/>
              </a:lnSpc>
            </a:pPr>
            <a:r>
              <a:rPr lang="en-US" dirty="0">
                <a:solidFill>
                  <a:srgbClr val="FFFFFF"/>
                </a:solidFill>
              </a:rPr>
              <a:t>Susan Helper, Case Western Reserve University and </a:t>
            </a:r>
            <a:r>
              <a:rPr lang="en-US" dirty="0" smtClean="0">
                <a:solidFill>
                  <a:srgbClr val="FFFFFF"/>
                </a:solidFill>
              </a:rPr>
              <a:t>MIT </a:t>
            </a:r>
            <a:endParaRPr lang="en-US" dirty="0" smtClean="0">
              <a:solidFill>
                <a:srgbClr val="FFFFFF"/>
              </a:solidFill>
            </a:endParaRPr>
          </a:p>
          <a:p>
            <a:pPr>
              <a:lnSpc>
                <a:spcPct val="70000"/>
              </a:lnSpc>
            </a:pPr>
            <a:r>
              <a:rPr lang="en-US" dirty="0" smtClean="0">
                <a:solidFill>
                  <a:srgbClr val="FFFFFF"/>
                </a:solidFill>
              </a:rPr>
              <a:t>Blue Green Alliance convening</a:t>
            </a:r>
          </a:p>
          <a:p>
            <a:pPr>
              <a:lnSpc>
                <a:spcPct val="70000"/>
              </a:lnSpc>
            </a:pPr>
            <a:r>
              <a:rPr lang="en-US" dirty="0" smtClean="0">
                <a:solidFill>
                  <a:srgbClr val="FFFFFF"/>
                </a:solidFill>
              </a:rPr>
              <a:t>October 2019</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1EB8AB93-532E-4E4C-BCEA-29507499DA9C}" type="slidenum">
              <a:rPr lang="en-US" smtClean="0"/>
              <a:pPr/>
              <a:t>1</a:t>
            </a:fld>
            <a:endParaRPr lang="en-US"/>
          </a:p>
        </p:txBody>
      </p:sp>
    </p:spTree>
    <p:extLst>
      <p:ext uri="{BB962C8B-B14F-4D97-AF65-F5344CB8AC3E}">
        <p14:creationId xmlns:p14="http://schemas.microsoft.com/office/powerpoint/2010/main" val="13432118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205"/>
            <a:ext cx="10515600" cy="1325563"/>
          </a:xfrm>
        </p:spPr>
        <p:txBody>
          <a:bodyPr/>
          <a:lstStyle/>
          <a:p>
            <a:r>
              <a:rPr lang="en-US" dirty="0" smtClean="0"/>
              <a:t>Aside: tasks and occupations</a:t>
            </a:r>
            <a:endParaRPr lang="en-US" dirty="0"/>
          </a:p>
        </p:txBody>
      </p:sp>
      <p:sp>
        <p:nvSpPr>
          <p:cNvPr id="3" name="Content Placeholder 2"/>
          <p:cNvSpPr>
            <a:spLocks noGrp="1"/>
          </p:cNvSpPr>
          <p:nvPr>
            <p:ph idx="1"/>
          </p:nvPr>
        </p:nvSpPr>
        <p:spPr>
          <a:xfrm>
            <a:off x="838200" y="1481328"/>
            <a:ext cx="10515600" cy="4695635"/>
          </a:xfrm>
        </p:spPr>
        <p:txBody>
          <a:bodyPr>
            <a:normAutofit/>
          </a:bodyPr>
          <a:lstStyle/>
          <a:p>
            <a:r>
              <a:rPr lang="en-US" sz="2400" dirty="0" smtClean="0"/>
              <a:t>Sig. heterogeneity in tasks done by workers in “same” occupation. </a:t>
            </a:r>
          </a:p>
          <a:p>
            <a:r>
              <a:rPr lang="en-US" sz="2400" dirty="0" smtClean="0"/>
              <a:t>Example: production workers in auto suppliers that focus on assembly of components. </a:t>
            </a:r>
          </a:p>
          <a:p>
            <a:pPr algn="ctr"/>
            <a:r>
              <a:rPr lang="en-US" sz="2400" dirty="0" smtClean="0"/>
              <a:t>Survey-based measure: (similar results using Burning Glass data) </a:t>
            </a:r>
            <a:endParaRPr lang="en-US" sz="2400" dirty="0"/>
          </a:p>
        </p:txBody>
      </p:sp>
      <p:sp>
        <p:nvSpPr>
          <p:cNvPr id="4" name="Slide Number Placeholder 3"/>
          <p:cNvSpPr>
            <a:spLocks noGrp="1"/>
          </p:cNvSpPr>
          <p:nvPr>
            <p:ph type="sldNum" sz="quarter" idx="12"/>
          </p:nvPr>
        </p:nvSpPr>
        <p:spPr/>
        <p:txBody>
          <a:bodyPr/>
          <a:lstStyle/>
          <a:p>
            <a:fld id="{1EB8AB93-532E-4E4C-BCEA-29507499DA9C}" type="slidenum">
              <a:rPr lang="en-US" smtClean="0"/>
              <a:pPr/>
              <a:t>10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13059063"/>
              </p:ext>
            </p:extLst>
          </p:nvPr>
        </p:nvGraphicFramePr>
        <p:xfrm>
          <a:off x="1940560" y="3317198"/>
          <a:ext cx="5539232" cy="3161754"/>
        </p:xfrm>
        <a:graphic>
          <a:graphicData uri="http://schemas.openxmlformats.org/drawingml/2006/table">
            <a:tbl>
              <a:tblPr firstRow="1" bandRow="1">
                <a:tableStyleId>{5C22544A-7EE6-4342-B048-85BDC9FD1C3A}</a:tableStyleId>
              </a:tblPr>
              <a:tblGrid>
                <a:gridCol w="2769616">
                  <a:extLst>
                    <a:ext uri="{9D8B030D-6E8A-4147-A177-3AD203B41FA5}">
                      <a16:colId xmlns:a16="http://schemas.microsoft.com/office/drawing/2014/main" val="2738218032"/>
                    </a:ext>
                  </a:extLst>
                </a:gridCol>
                <a:gridCol w="2769616">
                  <a:extLst>
                    <a:ext uri="{9D8B030D-6E8A-4147-A177-3AD203B41FA5}">
                      <a16:colId xmlns:a16="http://schemas.microsoft.com/office/drawing/2014/main" val="3869663708"/>
                    </a:ext>
                  </a:extLst>
                </a:gridCol>
              </a:tblGrid>
              <a:tr h="450759">
                <a:tc>
                  <a:txBody>
                    <a:bodyPr/>
                    <a:lstStyle/>
                    <a:p>
                      <a:r>
                        <a:rPr lang="en-US" sz="2400" dirty="0" smtClean="0"/>
                        <a:t>Value of </a:t>
                      </a:r>
                      <a:r>
                        <a:rPr lang="en-US" sz="2400" dirty="0" err="1" smtClean="0"/>
                        <a:t>prag</a:t>
                      </a:r>
                      <a:endParaRPr lang="en-US" sz="2400" dirty="0"/>
                    </a:p>
                  </a:txBody>
                  <a:tcPr/>
                </a:tc>
                <a:tc>
                  <a:txBody>
                    <a:bodyPr/>
                    <a:lstStyle/>
                    <a:p>
                      <a:r>
                        <a:rPr lang="en-US" dirty="0" smtClean="0"/>
                        <a:t> Percent </a:t>
                      </a:r>
                      <a:endParaRPr lang="en-US" dirty="0"/>
                    </a:p>
                  </a:txBody>
                  <a:tcPr/>
                </a:tc>
                <a:extLst>
                  <a:ext uri="{0D108BD9-81ED-4DB2-BD59-A6C34878D82A}">
                    <a16:rowId xmlns:a16="http://schemas.microsoft.com/office/drawing/2014/main" val="2437978210"/>
                  </a:ext>
                </a:extLst>
              </a:tr>
              <a:tr h="450759">
                <a:tc>
                  <a:txBody>
                    <a:bodyPr/>
                    <a:lstStyle/>
                    <a:p>
                      <a:r>
                        <a:rPr lang="en-US" dirty="0" smtClean="0"/>
                        <a:t>0</a:t>
                      </a:r>
                      <a:endParaRPr lang="en-US" dirty="0"/>
                    </a:p>
                  </a:txBody>
                  <a:tcPr/>
                </a:tc>
                <a:tc>
                  <a:txBody>
                    <a:bodyPr/>
                    <a:lstStyle/>
                    <a:p>
                      <a:r>
                        <a:rPr lang="en-US" dirty="0" smtClean="0"/>
                        <a:t>14</a:t>
                      </a:r>
                      <a:endParaRPr lang="en-US" dirty="0"/>
                    </a:p>
                  </a:txBody>
                  <a:tcPr/>
                </a:tc>
                <a:extLst>
                  <a:ext uri="{0D108BD9-81ED-4DB2-BD59-A6C34878D82A}">
                    <a16:rowId xmlns:a16="http://schemas.microsoft.com/office/drawing/2014/main" val="57367192"/>
                  </a:ext>
                </a:extLst>
              </a:tr>
              <a:tr h="450759">
                <a:tc>
                  <a:txBody>
                    <a:bodyPr/>
                    <a:lstStyle/>
                    <a:p>
                      <a:r>
                        <a:rPr lang="en-US" dirty="0" smtClean="0"/>
                        <a:t>1</a:t>
                      </a:r>
                      <a:endParaRPr lang="en-US" dirty="0"/>
                    </a:p>
                  </a:txBody>
                  <a:tcPr/>
                </a:tc>
                <a:tc>
                  <a:txBody>
                    <a:bodyPr/>
                    <a:lstStyle/>
                    <a:p>
                      <a:r>
                        <a:rPr lang="en-US" dirty="0" smtClean="0"/>
                        <a:t>35</a:t>
                      </a:r>
                      <a:endParaRPr lang="en-US" dirty="0"/>
                    </a:p>
                  </a:txBody>
                  <a:tcPr/>
                </a:tc>
                <a:extLst>
                  <a:ext uri="{0D108BD9-81ED-4DB2-BD59-A6C34878D82A}">
                    <a16:rowId xmlns:a16="http://schemas.microsoft.com/office/drawing/2014/main" val="1740946593"/>
                  </a:ext>
                </a:extLst>
              </a:tr>
              <a:tr h="450759">
                <a:tc>
                  <a:txBody>
                    <a:bodyPr/>
                    <a:lstStyle/>
                    <a:p>
                      <a:r>
                        <a:rPr lang="en-US" dirty="0" smtClean="0"/>
                        <a:t>2</a:t>
                      </a:r>
                      <a:endParaRPr lang="en-US" dirty="0"/>
                    </a:p>
                  </a:txBody>
                  <a:tcPr/>
                </a:tc>
                <a:tc>
                  <a:txBody>
                    <a:bodyPr/>
                    <a:lstStyle/>
                    <a:p>
                      <a:r>
                        <a:rPr lang="en-US" dirty="0" smtClean="0"/>
                        <a:t>14</a:t>
                      </a:r>
                      <a:endParaRPr lang="en-US" dirty="0"/>
                    </a:p>
                  </a:txBody>
                  <a:tcPr/>
                </a:tc>
                <a:extLst>
                  <a:ext uri="{0D108BD9-81ED-4DB2-BD59-A6C34878D82A}">
                    <a16:rowId xmlns:a16="http://schemas.microsoft.com/office/drawing/2014/main" val="425500303"/>
                  </a:ext>
                </a:extLst>
              </a:tr>
              <a:tr h="450759">
                <a:tc>
                  <a:txBody>
                    <a:bodyPr/>
                    <a:lstStyle/>
                    <a:p>
                      <a:r>
                        <a:rPr lang="en-US" dirty="0" smtClean="0"/>
                        <a:t>3</a:t>
                      </a:r>
                      <a:endParaRPr lang="en-US" dirty="0"/>
                    </a:p>
                  </a:txBody>
                  <a:tcPr/>
                </a:tc>
                <a:tc>
                  <a:txBody>
                    <a:bodyPr/>
                    <a:lstStyle/>
                    <a:p>
                      <a:r>
                        <a:rPr lang="en-US" dirty="0" smtClean="0"/>
                        <a:t>36</a:t>
                      </a:r>
                      <a:endParaRPr lang="en-US" dirty="0"/>
                    </a:p>
                  </a:txBody>
                  <a:tcPr/>
                </a:tc>
                <a:extLst>
                  <a:ext uri="{0D108BD9-81ED-4DB2-BD59-A6C34878D82A}">
                    <a16:rowId xmlns:a16="http://schemas.microsoft.com/office/drawing/2014/main" val="3253151012"/>
                  </a:ext>
                </a:extLst>
              </a:tr>
              <a:tr h="450759">
                <a:tc>
                  <a:txBody>
                    <a:bodyPr/>
                    <a:lstStyle/>
                    <a:p>
                      <a:r>
                        <a:rPr lang="en-US" smtClean="0"/>
                        <a:t>4</a:t>
                      </a:r>
                      <a:endParaRPr lang="en-US"/>
                    </a:p>
                  </a:txBody>
                  <a:tcPr/>
                </a:tc>
                <a:tc>
                  <a:txBody>
                    <a:bodyPr/>
                    <a:lstStyle/>
                    <a:p>
                      <a:r>
                        <a:rPr lang="en-US" dirty="0" smtClean="0"/>
                        <a:t>11</a:t>
                      </a:r>
                      <a:endParaRPr lang="en-US" dirty="0"/>
                    </a:p>
                  </a:txBody>
                  <a:tcPr/>
                </a:tc>
                <a:extLst>
                  <a:ext uri="{0D108BD9-81ED-4DB2-BD59-A6C34878D82A}">
                    <a16:rowId xmlns:a16="http://schemas.microsoft.com/office/drawing/2014/main" val="2336673201"/>
                  </a:ext>
                </a:extLst>
              </a:tr>
              <a:tr h="450759">
                <a:tc>
                  <a:txBody>
                    <a:bodyPr/>
                    <a:lstStyle/>
                    <a:p>
                      <a:r>
                        <a:rPr lang="en-US" dirty="0" smtClean="0"/>
                        <a:t>total</a:t>
                      </a:r>
                      <a:endParaRPr lang="en-US" dirty="0"/>
                    </a:p>
                  </a:txBody>
                  <a:tcPr/>
                </a:tc>
                <a:tc>
                  <a:txBody>
                    <a:bodyPr/>
                    <a:lstStyle/>
                    <a:p>
                      <a:r>
                        <a:rPr lang="en-US" dirty="0" smtClean="0"/>
                        <a:t>100</a:t>
                      </a:r>
                      <a:endParaRPr lang="en-US" dirty="0"/>
                    </a:p>
                  </a:txBody>
                  <a:tcPr/>
                </a:tc>
                <a:extLst>
                  <a:ext uri="{0D108BD9-81ED-4DB2-BD59-A6C34878D82A}">
                    <a16:rowId xmlns:a16="http://schemas.microsoft.com/office/drawing/2014/main" val="732719151"/>
                  </a:ext>
                </a:extLst>
              </a:tr>
            </a:tbl>
          </a:graphicData>
        </a:graphic>
      </p:graphicFrame>
    </p:spTree>
    <p:extLst>
      <p:ext uri="{BB962C8B-B14F-4D97-AF65-F5344CB8AC3E}">
        <p14:creationId xmlns:p14="http://schemas.microsoft.com/office/powerpoint/2010/main" val="349621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361"/>
            <a:ext cx="10515600" cy="1541327"/>
          </a:xfrm>
        </p:spPr>
        <p:txBody>
          <a:bodyPr>
            <a:normAutofit fontScale="90000"/>
          </a:bodyPr>
          <a:lstStyle/>
          <a:p>
            <a:r>
              <a:rPr lang="en-US" dirty="0"/>
              <a:t>Pragmatists: robots are complements to shop-floor experience</a:t>
            </a:r>
            <a:br>
              <a:rPr lang="en-US" dirty="0"/>
            </a:br>
            <a:endParaRPr lang="en-US" dirty="0"/>
          </a:p>
        </p:txBody>
      </p:sp>
      <p:sp>
        <p:nvSpPr>
          <p:cNvPr id="3" name="Content Placeholder 2"/>
          <p:cNvSpPr>
            <a:spLocks noGrp="1"/>
          </p:cNvSpPr>
          <p:nvPr>
            <p:ph idx="1"/>
          </p:nvPr>
        </p:nvSpPr>
        <p:spPr>
          <a:xfrm>
            <a:off x="838200" y="1444752"/>
            <a:ext cx="10515600" cy="4732211"/>
          </a:xfrm>
        </p:spPr>
        <p:txBody>
          <a:bodyPr/>
          <a:lstStyle/>
          <a:p>
            <a:pPr lvl="1"/>
            <a:r>
              <a:rPr lang="en-US" dirty="0" smtClean="0"/>
              <a:t>That is, robots increase the value of those with such experience</a:t>
            </a:r>
          </a:p>
          <a:p>
            <a:pPr marL="457200" lvl="1" indent="0">
              <a:buNone/>
            </a:pPr>
            <a:endParaRPr lang="en-US" dirty="0"/>
          </a:p>
        </p:txBody>
      </p:sp>
      <p:sp>
        <p:nvSpPr>
          <p:cNvPr id="4" name="Slide Number Placeholder 3"/>
          <p:cNvSpPr>
            <a:spLocks noGrp="1"/>
          </p:cNvSpPr>
          <p:nvPr>
            <p:ph type="sldNum" sz="quarter" idx="12"/>
          </p:nvPr>
        </p:nvSpPr>
        <p:spPr/>
        <p:txBody>
          <a:bodyPr/>
          <a:lstStyle/>
          <a:p>
            <a:fld id="{1EB8AB93-532E-4E4C-BCEA-29507499DA9C}"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22646564"/>
              </p:ext>
            </p:extLst>
          </p:nvPr>
        </p:nvGraphicFramePr>
        <p:xfrm>
          <a:off x="1309255" y="1974272"/>
          <a:ext cx="7315200" cy="4895649"/>
        </p:xfrm>
        <a:graphic>
          <a:graphicData uri="http://schemas.openxmlformats.org/drawingml/2006/table">
            <a:tbl>
              <a:tblPr firstRow="1" bandRow="1">
                <a:tableStyleId>{5C22544A-7EE6-4342-B048-85BDC9FD1C3A}</a:tableStyleId>
              </a:tblPr>
              <a:tblGrid>
                <a:gridCol w="4780649">
                  <a:extLst>
                    <a:ext uri="{9D8B030D-6E8A-4147-A177-3AD203B41FA5}">
                      <a16:colId xmlns:a16="http://schemas.microsoft.com/office/drawing/2014/main" val="657934835"/>
                    </a:ext>
                  </a:extLst>
                </a:gridCol>
                <a:gridCol w="2534551">
                  <a:extLst>
                    <a:ext uri="{9D8B030D-6E8A-4147-A177-3AD203B41FA5}">
                      <a16:colId xmlns:a16="http://schemas.microsoft.com/office/drawing/2014/main" val="1798429688"/>
                    </a:ext>
                  </a:extLst>
                </a:gridCol>
              </a:tblGrid>
              <a:tr h="403165">
                <a:tc>
                  <a:txBody>
                    <a:bodyPr/>
                    <a:lstStyle/>
                    <a:p>
                      <a:r>
                        <a:rPr lang="en-US" sz="2400" dirty="0" smtClean="0">
                          <a:latin typeface="+mn-lt"/>
                        </a:rPr>
                        <a:t>Dep </a:t>
                      </a:r>
                      <a:r>
                        <a:rPr lang="en-US" sz="2400" dirty="0" err="1" smtClean="0">
                          <a:latin typeface="+mn-lt"/>
                        </a:rPr>
                        <a:t>vbl</a:t>
                      </a:r>
                      <a:r>
                        <a:rPr lang="en-US" sz="2400" dirty="0" smtClean="0">
                          <a:latin typeface="+mn-lt"/>
                        </a:rPr>
                        <a:t>: operator compensation</a:t>
                      </a:r>
                      <a:endParaRPr lang="en-US" sz="2400" dirty="0">
                        <a:latin typeface="+mn-lt"/>
                      </a:endParaRPr>
                    </a:p>
                  </a:txBody>
                  <a:tcPr/>
                </a:tc>
                <a:tc>
                  <a:txBody>
                    <a:bodyPr/>
                    <a:lstStyle/>
                    <a:p>
                      <a:r>
                        <a:rPr lang="en-US" sz="2400" dirty="0" err="1" smtClean="0">
                          <a:latin typeface="+mn-lt"/>
                        </a:rPr>
                        <a:t>coeff</a:t>
                      </a:r>
                      <a:endParaRPr lang="en-US" sz="2400" dirty="0">
                        <a:latin typeface="+mn-lt"/>
                      </a:endParaRPr>
                    </a:p>
                  </a:txBody>
                  <a:tcPr/>
                </a:tc>
                <a:extLst>
                  <a:ext uri="{0D108BD9-81ED-4DB2-BD59-A6C34878D82A}">
                    <a16:rowId xmlns:a16="http://schemas.microsoft.com/office/drawing/2014/main" val="2653163976"/>
                  </a:ext>
                </a:extLst>
              </a:tr>
              <a:tr h="493161">
                <a:tc>
                  <a:txBody>
                    <a:bodyPr/>
                    <a:lstStyle/>
                    <a:p>
                      <a:pPr algn="l" fontAlgn="b"/>
                      <a:r>
                        <a:rPr lang="en-US" sz="1800" b="0" i="0" u="none" strike="noStrike" dirty="0" err="1" smtClean="0">
                          <a:solidFill>
                            <a:srgbClr val="000000"/>
                          </a:solidFill>
                          <a:effectLst/>
                          <a:latin typeface="+mn-lt"/>
                        </a:rPr>
                        <a:t>prag</a:t>
                      </a:r>
                      <a:endParaRPr lang="en-US" sz="1800" b="0" i="0" u="none" strike="noStrike" dirty="0">
                        <a:solidFill>
                          <a:srgbClr val="000000"/>
                        </a:solidFill>
                        <a:effectLst/>
                        <a:latin typeface="+mn-lt"/>
                      </a:endParaRPr>
                    </a:p>
                  </a:txBody>
                  <a:tcPr marL="9525" marR="9525" marT="9525" marB="0" anchor="b"/>
                </a:tc>
                <a:tc>
                  <a:txBody>
                    <a:bodyPr/>
                    <a:lstStyle/>
                    <a:p>
                      <a:pPr algn="l" fontAlgn="b"/>
                      <a:r>
                        <a:rPr lang="en-US" sz="1800" b="0" i="0" u="none" strike="noStrike" dirty="0">
                          <a:solidFill>
                            <a:srgbClr val="000000"/>
                          </a:solidFill>
                          <a:effectLst/>
                          <a:latin typeface="+mn-lt"/>
                        </a:rPr>
                        <a:t>-1.5207</a:t>
                      </a:r>
                    </a:p>
                  </a:txBody>
                  <a:tcPr marL="9525" marR="9525" marT="9525" marB="0" anchor="b"/>
                </a:tc>
                <a:extLst>
                  <a:ext uri="{0D108BD9-81ED-4DB2-BD59-A6C34878D82A}">
                    <a16:rowId xmlns:a16="http://schemas.microsoft.com/office/drawing/2014/main" val="3060976820"/>
                  </a:ext>
                </a:extLst>
              </a:tr>
              <a:tr h="493161">
                <a:tc>
                  <a:txBody>
                    <a:bodyPr/>
                    <a:lstStyle/>
                    <a:p>
                      <a:pPr algn="l" fontAlgn="b"/>
                      <a:r>
                        <a:rPr lang="en-US" sz="1800" b="0" i="0" u="none" strike="noStrike" dirty="0" smtClean="0">
                          <a:solidFill>
                            <a:srgbClr val="000000"/>
                          </a:solidFill>
                          <a:effectLst/>
                          <a:latin typeface="+mn-lt"/>
                        </a:rPr>
                        <a:t>Robots per </a:t>
                      </a:r>
                      <a:r>
                        <a:rPr lang="en-US" sz="1800" b="0" i="0" u="none" strike="noStrike" dirty="0" err="1" smtClean="0">
                          <a:solidFill>
                            <a:srgbClr val="000000"/>
                          </a:solidFill>
                          <a:effectLst/>
                          <a:latin typeface="+mn-lt"/>
                        </a:rPr>
                        <a:t>wkr</a:t>
                      </a:r>
                      <a:endParaRPr lang="en-US" sz="1800" b="0" i="0" u="none" strike="noStrike" dirty="0">
                        <a:solidFill>
                          <a:srgbClr val="000000"/>
                        </a:solidFill>
                        <a:effectLst/>
                        <a:latin typeface="+mn-lt"/>
                      </a:endParaRPr>
                    </a:p>
                  </a:txBody>
                  <a:tcPr marL="9525" marR="9525" marT="9525" marB="0" anchor="b"/>
                </a:tc>
                <a:tc>
                  <a:txBody>
                    <a:bodyPr/>
                    <a:lstStyle/>
                    <a:p>
                      <a:pPr algn="l" fontAlgn="b"/>
                      <a:r>
                        <a:rPr lang="en-US" sz="1800" b="0" i="0" u="none" strike="noStrike" dirty="0">
                          <a:solidFill>
                            <a:srgbClr val="000000"/>
                          </a:solidFill>
                          <a:effectLst/>
                          <a:latin typeface="+mn-lt"/>
                        </a:rPr>
                        <a:t>-</a:t>
                      </a:r>
                      <a:r>
                        <a:rPr lang="en-US" sz="1800" b="0" i="0" u="none" strike="noStrike" dirty="0" smtClean="0">
                          <a:solidFill>
                            <a:srgbClr val="000000"/>
                          </a:solidFill>
                          <a:effectLst/>
                          <a:latin typeface="+mn-lt"/>
                        </a:rPr>
                        <a:t>30.8426*</a:t>
                      </a:r>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588391619"/>
                  </a:ext>
                </a:extLst>
              </a:tr>
              <a:tr h="493161">
                <a:tc>
                  <a:txBody>
                    <a:bodyPr/>
                    <a:lstStyle/>
                    <a:p>
                      <a:pPr algn="l" fontAlgn="b"/>
                      <a:r>
                        <a:rPr lang="en-US" sz="2400" b="1" i="0" u="none" strike="noStrike" dirty="0" err="1" smtClean="0">
                          <a:solidFill>
                            <a:srgbClr val="000000"/>
                          </a:solidFill>
                          <a:effectLst/>
                          <a:latin typeface="+mn-lt"/>
                        </a:rPr>
                        <a:t>Prag</a:t>
                      </a:r>
                      <a:r>
                        <a:rPr lang="en-US" sz="2400" b="1" i="0" u="none" strike="noStrike" dirty="0" smtClean="0">
                          <a:solidFill>
                            <a:srgbClr val="000000"/>
                          </a:solidFill>
                          <a:effectLst/>
                          <a:latin typeface="+mn-lt"/>
                        </a:rPr>
                        <a:t>*robot</a:t>
                      </a:r>
                      <a:endParaRPr lang="en-US" sz="2400" b="1" i="0" u="none" strike="noStrike" dirty="0">
                        <a:solidFill>
                          <a:srgbClr val="000000"/>
                        </a:solidFill>
                        <a:effectLst/>
                        <a:latin typeface="+mn-lt"/>
                      </a:endParaRPr>
                    </a:p>
                  </a:txBody>
                  <a:tcPr marL="9525" marR="9525" marT="9525" marB="0" anchor="b"/>
                </a:tc>
                <a:tc>
                  <a:txBody>
                    <a:bodyPr/>
                    <a:lstStyle/>
                    <a:p>
                      <a:pPr algn="l" fontAlgn="b"/>
                      <a:r>
                        <a:rPr lang="en-US" sz="2400" b="1" i="0" u="none" strike="noStrike" dirty="0" smtClean="0">
                          <a:solidFill>
                            <a:srgbClr val="000000"/>
                          </a:solidFill>
                          <a:effectLst/>
                          <a:latin typeface="+mn-lt"/>
                        </a:rPr>
                        <a:t>21.38992**</a:t>
                      </a:r>
                      <a:endParaRPr lang="en-US" sz="24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154289592"/>
                  </a:ext>
                </a:extLst>
              </a:tr>
              <a:tr h="493161">
                <a:tc>
                  <a:txBody>
                    <a:bodyPr/>
                    <a:lstStyle/>
                    <a:p>
                      <a:pPr algn="l" fontAlgn="b"/>
                      <a:r>
                        <a:rPr lang="en-US" sz="1800" b="0" i="0" u="none" strike="noStrike" dirty="0" smtClean="0">
                          <a:solidFill>
                            <a:srgbClr val="000000"/>
                          </a:solidFill>
                          <a:effectLst/>
                          <a:latin typeface="+mn-lt"/>
                        </a:rPr>
                        <a:t>%</a:t>
                      </a:r>
                      <a:r>
                        <a:rPr lang="en-US" sz="1800" b="0" i="0" u="none" strike="noStrike" baseline="0" dirty="0" smtClean="0">
                          <a:solidFill>
                            <a:srgbClr val="000000"/>
                          </a:solidFill>
                          <a:effectLst/>
                          <a:latin typeface="+mn-lt"/>
                        </a:rPr>
                        <a:t> high school</a:t>
                      </a:r>
                      <a:endParaRPr lang="en-US" sz="1800" b="0" i="0" u="none" strike="noStrike" dirty="0">
                        <a:solidFill>
                          <a:srgbClr val="000000"/>
                        </a:solidFill>
                        <a:effectLst/>
                        <a:latin typeface="+mn-lt"/>
                      </a:endParaRPr>
                    </a:p>
                  </a:txBody>
                  <a:tcPr marL="9525" marR="9525" marT="9525" marB="0" anchor="b"/>
                </a:tc>
                <a:tc>
                  <a:txBody>
                    <a:bodyPr/>
                    <a:lstStyle/>
                    <a:p>
                      <a:pPr algn="l" fontAlgn="b"/>
                      <a:r>
                        <a:rPr lang="en-US" sz="1800" b="0" i="0" u="none" strike="noStrike" dirty="0">
                          <a:solidFill>
                            <a:srgbClr val="000000"/>
                          </a:solidFill>
                          <a:effectLst/>
                          <a:latin typeface="+mn-lt"/>
                        </a:rPr>
                        <a:t>0.062001</a:t>
                      </a:r>
                    </a:p>
                  </a:txBody>
                  <a:tcPr marL="9525" marR="9525" marT="9525" marB="0" anchor="b"/>
                </a:tc>
                <a:extLst>
                  <a:ext uri="{0D108BD9-81ED-4DB2-BD59-A6C34878D82A}">
                    <a16:rowId xmlns:a16="http://schemas.microsoft.com/office/drawing/2014/main" val="154098536"/>
                  </a:ext>
                </a:extLst>
              </a:tr>
              <a:tr h="493161">
                <a:tc>
                  <a:txBody>
                    <a:bodyPr/>
                    <a:lstStyle/>
                    <a:p>
                      <a:pPr algn="l" fontAlgn="b"/>
                      <a:r>
                        <a:rPr lang="en-US" sz="1800" b="0" i="0" u="none" strike="noStrike" dirty="0" smtClean="0">
                          <a:solidFill>
                            <a:srgbClr val="000000"/>
                          </a:solidFill>
                          <a:effectLst/>
                          <a:latin typeface="+mn-lt"/>
                        </a:rPr>
                        <a:t>union</a:t>
                      </a:r>
                      <a:endParaRPr lang="en-US" sz="1800" b="0" i="0" u="none" strike="noStrike" dirty="0">
                        <a:solidFill>
                          <a:srgbClr val="000000"/>
                        </a:solidFill>
                        <a:effectLst/>
                        <a:latin typeface="+mn-lt"/>
                      </a:endParaRPr>
                    </a:p>
                  </a:txBody>
                  <a:tcPr marL="9525" marR="9525" marT="9525" marB="0" anchor="b"/>
                </a:tc>
                <a:tc>
                  <a:txBody>
                    <a:bodyPr/>
                    <a:lstStyle/>
                    <a:p>
                      <a:pPr algn="l" fontAlgn="b"/>
                      <a:r>
                        <a:rPr lang="en-US" sz="1800" b="0" i="0" u="none" strike="noStrike" dirty="0">
                          <a:solidFill>
                            <a:srgbClr val="000000"/>
                          </a:solidFill>
                          <a:effectLst/>
                          <a:latin typeface="+mn-lt"/>
                        </a:rPr>
                        <a:t>-0.51964</a:t>
                      </a:r>
                    </a:p>
                  </a:txBody>
                  <a:tcPr marL="9525" marR="9525" marT="9525" marB="0" anchor="b"/>
                </a:tc>
                <a:extLst>
                  <a:ext uri="{0D108BD9-81ED-4DB2-BD59-A6C34878D82A}">
                    <a16:rowId xmlns:a16="http://schemas.microsoft.com/office/drawing/2014/main" val="3523690610"/>
                  </a:ext>
                </a:extLst>
              </a:tr>
              <a:tr h="493161">
                <a:tc>
                  <a:txBody>
                    <a:bodyPr/>
                    <a:lstStyle/>
                    <a:p>
                      <a:pPr algn="l" fontAlgn="b"/>
                      <a:r>
                        <a:rPr lang="en-US" sz="1800" b="0" i="0" u="none" strike="noStrike" dirty="0" smtClean="0">
                          <a:solidFill>
                            <a:srgbClr val="000000"/>
                          </a:solidFill>
                          <a:effectLst/>
                          <a:latin typeface="+mn-lt"/>
                        </a:rPr>
                        <a:t>Log</a:t>
                      </a:r>
                      <a:r>
                        <a:rPr lang="en-US" sz="1800" b="0" i="0" u="none" strike="noStrike" baseline="0" dirty="0" smtClean="0">
                          <a:solidFill>
                            <a:srgbClr val="000000"/>
                          </a:solidFill>
                          <a:effectLst/>
                          <a:latin typeface="+mn-lt"/>
                        </a:rPr>
                        <a:t> plant employment</a:t>
                      </a:r>
                      <a:endParaRPr lang="en-US" sz="1800" b="0" i="0" u="none" strike="noStrike" dirty="0">
                        <a:solidFill>
                          <a:srgbClr val="000000"/>
                        </a:solidFill>
                        <a:effectLst/>
                        <a:latin typeface="+mn-lt"/>
                      </a:endParaRPr>
                    </a:p>
                  </a:txBody>
                  <a:tcPr marL="9525" marR="9525" marT="9525" marB="0" anchor="b"/>
                </a:tc>
                <a:tc>
                  <a:txBody>
                    <a:bodyPr/>
                    <a:lstStyle/>
                    <a:p>
                      <a:pPr algn="l" fontAlgn="b"/>
                      <a:r>
                        <a:rPr lang="en-US" sz="1800" b="0" i="0" u="none" strike="noStrike" dirty="0">
                          <a:solidFill>
                            <a:srgbClr val="000000"/>
                          </a:solidFill>
                          <a:effectLst/>
                          <a:latin typeface="+mn-lt"/>
                        </a:rPr>
                        <a:t>-</a:t>
                      </a:r>
                      <a:r>
                        <a:rPr lang="en-US" sz="1800" b="0" i="0" u="none" strike="noStrike" dirty="0" smtClean="0">
                          <a:solidFill>
                            <a:srgbClr val="000000"/>
                          </a:solidFill>
                          <a:effectLst/>
                          <a:latin typeface="+mn-lt"/>
                        </a:rPr>
                        <a:t>1.60298*</a:t>
                      </a:r>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3322853"/>
                  </a:ext>
                </a:extLst>
              </a:tr>
              <a:tr h="493161">
                <a:tc>
                  <a:txBody>
                    <a:bodyPr/>
                    <a:lstStyle/>
                    <a:p>
                      <a:pPr algn="l" fontAlgn="b"/>
                      <a:r>
                        <a:rPr lang="en-US" sz="1800" b="0" i="0" u="none" strike="noStrike" dirty="0" err="1" smtClean="0">
                          <a:solidFill>
                            <a:srgbClr val="000000"/>
                          </a:solidFill>
                          <a:effectLst/>
                          <a:latin typeface="+mn-lt"/>
                        </a:rPr>
                        <a:t>multiplant</a:t>
                      </a:r>
                      <a:endParaRPr lang="en-US" sz="1800" b="0" i="0" u="none" strike="noStrike" dirty="0">
                        <a:solidFill>
                          <a:srgbClr val="000000"/>
                        </a:solidFill>
                        <a:effectLst/>
                        <a:latin typeface="+mn-lt"/>
                      </a:endParaRPr>
                    </a:p>
                  </a:txBody>
                  <a:tcPr marL="9525" marR="9525" marT="9525" marB="0" anchor="b"/>
                </a:tc>
                <a:tc>
                  <a:txBody>
                    <a:bodyPr/>
                    <a:lstStyle/>
                    <a:p>
                      <a:pPr algn="l" fontAlgn="b"/>
                      <a:r>
                        <a:rPr lang="en-US" sz="1800" b="0" i="0" u="none" strike="noStrike" dirty="0" smtClean="0">
                          <a:solidFill>
                            <a:srgbClr val="000000"/>
                          </a:solidFill>
                          <a:effectLst/>
                          <a:latin typeface="+mn-lt"/>
                        </a:rPr>
                        <a:t>3.687688**</a:t>
                      </a:r>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66203407"/>
                  </a:ext>
                </a:extLst>
              </a:tr>
              <a:tr h="493161">
                <a:tc>
                  <a:txBody>
                    <a:bodyPr/>
                    <a:lstStyle/>
                    <a:p>
                      <a:pPr algn="l" fontAlgn="b"/>
                      <a:r>
                        <a:rPr lang="en-US" sz="1800" b="0" i="0" u="none" strike="noStrike" dirty="0">
                          <a:solidFill>
                            <a:srgbClr val="000000"/>
                          </a:solidFill>
                          <a:effectLst/>
                          <a:latin typeface="+mn-lt"/>
                        </a:rPr>
                        <a:t>_cons</a:t>
                      </a:r>
                    </a:p>
                  </a:txBody>
                  <a:tcPr marL="9525" marR="9525" marT="9525" marB="0" anchor="b"/>
                </a:tc>
                <a:tc>
                  <a:txBody>
                    <a:bodyPr/>
                    <a:lstStyle/>
                    <a:p>
                      <a:pPr algn="l" fontAlgn="b"/>
                      <a:r>
                        <a:rPr lang="en-US" sz="1800" b="0" i="0" u="none" strike="noStrike" dirty="0" smtClean="0">
                          <a:solidFill>
                            <a:srgbClr val="000000"/>
                          </a:solidFill>
                          <a:effectLst/>
                          <a:latin typeface="+mn-lt"/>
                        </a:rPr>
                        <a:t>25.03221***</a:t>
                      </a:r>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286983618"/>
                  </a:ext>
                </a:extLst>
              </a:tr>
              <a:tr h="493161">
                <a:tc>
                  <a:txBody>
                    <a:bodyPr/>
                    <a:lstStyle/>
                    <a:p>
                      <a:pPr algn="l" fontAlgn="b"/>
                      <a:r>
                        <a:rPr lang="en-US" sz="1800" b="0" i="0" u="none" strike="noStrike" dirty="0" err="1" smtClean="0">
                          <a:solidFill>
                            <a:srgbClr val="000000"/>
                          </a:solidFill>
                          <a:effectLst/>
                          <a:latin typeface="+mn-lt"/>
                        </a:rPr>
                        <a:t>Obs</a:t>
                      </a:r>
                      <a:r>
                        <a:rPr lang="en-US" sz="1800" b="0" i="0" u="none" strike="noStrike" dirty="0" smtClean="0">
                          <a:solidFill>
                            <a:srgbClr val="000000"/>
                          </a:solidFill>
                          <a:effectLst/>
                          <a:latin typeface="+mn-lt"/>
                        </a:rPr>
                        <a:t>/R2</a:t>
                      </a:r>
                      <a:endParaRPr lang="en-US" sz="1800" b="0" i="0" u="none" strike="noStrike" dirty="0">
                        <a:solidFill>
                          <a:srgbClr val="000000"/>
                        </a:solidFill>
                        <a:effectLst/>
                        <a:latin typeface="+mn-lt"/>
                      </a:endParaRPr>
                    </a:p>
                  </a:txBody>
                  <a:tcPr marL="9525" marR="9525" marT="9525" marB="0" anchor="b"/>
                </a:tc>
                <a:tc>
                  <a:txBody>
                    <a:bodyPr/>
                    <a:lstStyle/>
                    <a:p>
                      <a:pPr algn="l" fontAlgn="b"/>
                      <a:r>
                        <a:rPr lang="en-US" sz="1800" b="0" i="0" u="none" strike="noStrike" dirty="0" smtClean="0">
                          <a:solidFill>
                            <a:srgbClr val="000000"/>
                          </a:solidFill>
                          <a:effectLst/>
                          <a:latin typeface="+mn-lt"/>
                        </a:rPr>
                        <a:t> 36/ 0.32</a:t>
                      </a:r>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113847413"/>
                  </a:ext>
                </a:extLst>
              </a:tr>
            </a:tbl>
          </a:graphicData>
        </a:graphic>
      </p:graphicFrame>
      <p:sp>
        <p:nvSpPr>
          <p:cNvPr id="6" name="TextBox 5"/>
          <p:cNvSpPr txBox="1"/>
          <p:nvPr/>
        </p:nvSpPr>
        <p:spPr>
          <a:xfrm>
            <a:off x="9625955" y="2933694"/>
            <a:ext cx="2583400" cy="2677656"/>
          </a:xfrm>
          <a:prstGeom prst="rect">
            <a:avLst/>
          </a:prstGeom>
          <a:noFill/>
        </p:spPr>
        <p:txBody>
          <a:bodyPr wrap="none" rtlCol="0">
            <a:spAutoFit/>
          </a:bodyPr>
          <a:lstStyle/>
          <a:p>
            <a:r>
              <a:rPr lang="en-US" sz="2800" dirty="0" smtClean="0"/>
              <a:t>Workers in top </a:t>
            </a:r>
          </a:p>
          <a:p>
            <a:r>
              <a:rPr lang="en-US" sz="2800" dirty="0"/>
              <a:t>q</a:t>
            </a:r>
            <a:r>
              <a:rPr lang="en-US" sz="2800" dirty="0" smtClean="0"/>
              <a:t>uartile of </a:t>
            </a:r>
            <a:r>
              <a:rPr lang="en-US" sz="2800" dirty="0" err="1" smtClean="0"/>
              <a:t>prag</a:t>
            </a:r>
            <a:endParaRPr lang="en-US" sz="2800" dirty="0" smtClean="0"/>
          </a:p>
          <a:p>
            <a:r>
              <a:rPr lang="en-US" sz="2800" dirty="0" smtClean="0"/>
              <a:t>paid 20% more </a:t>
            </a:r>
          </a:p>
          <a:p>
            <a:r>
              <a:rPr lang="en-US" sz="2800" dirty="0"/>
              <a:t>t</a:t>
            </a:r>
            <a:r>
              <a:rPr lang="en-US" sz="2800" dirty="0" smtClean="0"/>
              <a:t>han those </a:t>
            </a:r>
            <a:r>
              <a:rPr lang="en-US" sz="2800" dirty="0"/>
              <a:t> </a:t>
            </a:r>
            <a:r>
              <a:rPr lang="en-US" sz="2800" dirty="0" smtClean="0"/>
              <a:t>at </a:t>
            </a:r>
          </a:p>
          <a:p>
            <a:r>
              <a:rPr lang="en-US" sz="2800" dirty="0" smtClean="0"/>
              <a:t>bottom, for </a:t>
            </a:r>
          </a:p>
          <a:p>
            <a:r>
              <a:rPr lang="en-US" sz="2800" dirty="0"/>
              <a:t>m</a:t>
            </a:r>
            <a:r>
              <a:rPr lang="en-US" sz="2800" dirty="0" smtClean="0"/>
              <a:t>ean robot/</a:t>
            </a:r>
            <a:r>
              <a:rPr lang="en-US" sz="2800" dirty="0" err="1" smtClean="0"/>
              <a:t>wkr</a:t>
            </a:r>
            <a:endParaRPr lang="en-US" sz="2800" dirty="0"/>
          </a:p>
        </p:txBody>
      </p:sp>
    </p:spTree>
    <p:extLst>
      <p:ext uri="{BB962C8B-B14F-4D97-AF65-F5344CB8AC3E}">
        <p14:creationId xmlns:p14="http://schemas.microsoft.com/office/powerpoint/2010/main" val="3571800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takeaways</a:t>
            </a:r>
            <a:endParaRPr lang="en-US" dirty="0"/>
          </a:p>
        </p:txBody>
      </p:sp>
      <p:sp>
        <p:nvSpPr>
          <p:cNvPr id="3" name="Content Placeholder 2"/>
          <p:cNvSpPr>
            <a:spLocks noGrp="1"/>
          </p:cNvSpPr>
          <p:nvPr>
            <p:ph idx="1"/>
          </p:nvPr>
        </p:nvSpPr>
        <p:spPr>
          <a:xfrm>
            <a:off x="838200" y="1463040"/>
            <a:ext cx="10515600" cy="4713923"/>
          </a:xfrm>
        </p:spPr>
        <p:txBody>
          <a:bodyPr>
            <a:normAutofit/>
          </a:bodyPr>
          <a:lstStyle/>
          <a:p>
            <a:r>
              <a:rPr lang="en-US" dirty="0"/>
              <a:t>Firms pursue different management “paradigms” </a:t>
            </a:r>
            <a:r>
              <a:rPr lang="en-US" dirty="0" smtClean="0"/>
              <a:t>when </a:t>
            </a:r>
            <a:r>
              <a:rPr lang="en-US" dirty="0"/>
              <a:t>adopting &amp; using new technologies</a:t>
            </a:r>
          </a:p>
          <a:p>
            <a:pPr lvl="1"/>
            <a:r>
              <a:rPr lang="en-US" dirty="0"/>
              <a:t>“</a:t>
            </a:r>
            <a:r>
              <a:rPr lang="en-US" dirty="0" err="1"/>
              <a:t>Taylorist</a:t>
            </a:r>
            <a:r>
              <a:rPr lang="en-US" dirty="0"/>
              <a:t>” :  robots substitute for </a:t>
            </a:r>
            <a:r>
              <a:rPr lang="en-US" dirty="0" err="1"/>
              <a:t>shopfloor</a:t>
            </a:r>
            <a:r>
              <a:rPr lang="en-US" dirty="0"/>
              <a:t> workers</a:t>
            </a:r>
          </a:p>
          <a:p>
            <a:pPr lvl="1"/>
            <a:r>
              <a:rPr lang="en-US" dirty="0"/>
              <a:t>“Pragmatist”: robots complement </a:t>
            </a:r>
            <a:r>
              <a:rPr lang="en-US" dirty="0" err="1"/>
              <a:t>shopfloor</a:t>
            </a:r>
            <a:r>
              <a:rPr lang="en-US" dirty="0"/>
              <a:t> </a:t>
            </a:r>
            <a:r>
              <a:rPr lang="en-US" dirty="0" smtClean="0"/>
              <a:t>workers</a:t>
            </a:r>
          </a:p>
          <a:p>
            <a:pPr lvl="1"/>
            <a:r>
              <a:rPr lang="en-US" dirty="0" smtClean="0"/>
              <a:t>Robots + pragmatism correlated with:</a:t>
            </a:r>
          </a:p>
          <a:p>
            <a:pPr lvl="2"/>
            <a:r>
              <a:rPr lang="en-US" dirty="0" smtClean="0"/>
              <a:t>Greater quality improvement compared to robots alone</a:t>
            </a:r>
          </a:p>
          <a:p>
            <a:pPr lvl="2"/>
            <a:r>
              <a:rPr lang="en-US" dirty="0" smtClean="0"/>
              <a:t>Higher wages (but not higher costs) compared to robots </a:t>
            </a:r>
            <a:r>
              <a:rPr lang="en-US" dirty="0" smtClean="0"/>
              <a:t>alone</a:t>
            </a:r>
          </a:p>
          <a:p>
            <a:pPr lvl="2"/>
            <a:endParaRPr lang="en-US" dirty="0"/>
          </a:p>
          <a:p>
            <a:r>
              <a:rPr lang="en-US" dirty="0" smtClean="0"/>
              <a:t>Public policy can affect these choices</a:t>
            </a:r>
          </a:p>
          <a:p>
            <a:pPr lvl="1"/>
            <a:r>
              <a:rPr lang="en-US" dirty="0"/>
              <a:t>D</a:t>
            </a:r>
            <a:r>
              <a:rPr lang="en-US" dirty="0" smtClean="0"/>
              <a:t>efine new jobs that build on existing skills, have good pay and career ladders</a:t>
            </a:r>
          </a:p>
          <a:p>
            <a:pPr lvl="1"/>
            <a:r>
              <a:rPr lang="en-US" dirty="0" smtClean="0"/>
              <a:t>Create mechanisms to use ‘industry 4.0’ data to promote safety, environmental quality </a:t>
            </a:r>
            <a:endParaRPr lang="en-US" dirty="0" smtClean="0"/>
          </a:p>
          <a:p>
            <a:pPr marL="914400" lvl="2" indent="0">
              <a:buNone/>
            </a:pPr>
            <a:endParaRPr lang="en-US" dirty="0"/>
          </a:p>
        </p:txBody>
      </p:sp>
      <p:sp>
        <p:nvSpPr>
          <p:cNvPr id="4" name="Slide Number Placeholder 3"/>
          <p:cNvSpPr>
            <a:spLocks noGrp="1"/>
          </p:cNvSpPr>
          <p:nvPr>
            <p:ph type="sldNum" sz="quarter" idx="12"/>
          </p:nvPr>
        </p:nvSpPr>
        <p:spPr/>
        <p:txBody>
          <a:bodyPr/>
          <a:lstStyle/>
          <a:p>
            <a:fld id="{1EB8AB93-532E-4E4C-BCEA-29507499DA9C}" type="slidenum">
              <a:rPr lang="en-US" smtClean="0"/>
              <a:pPr/>
              <a:t>12</a:t>
            </a:fld>
            <a:endParaRPr lang="en-US"/>
          </a:p>
        </p:txBody>
      </p:sp>
    </p:spTree>
    <p:extLst>
      <p:ext uri="{BB962C8B-B14F-4D97-AF65-F5344CB8AC3E}">
        <p14:creationId xmlns:p14="http://schemas.microsoft.com/office/powerpoint/2010/main" val="1132052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576" y="3339547"/>
            <a:ext cx="10515600" cy="2837415"/>
          </a:xfrm>
        </p:spPr>
        <p:txBody>
          <a:bodyPr>
            <a:normAutofit/>
          </a:bodyPr>
          <a:lstStyle/>
          <a:p>
            <a:pPr algn="ctr">
              <a:buNone/>
            </a:pPr>
            <a:r>
              <a:rPr lang="en-US" sz="4400" i="1" dirty="0"/>
              <a:t>Thank you</a:t>
            </a:r>
            <a:endParaRPr lang="en-US" sz="4400" dirty="0"/>
          </a:p>
        </p:txBody>
      </p:sp>
      <p:sp>
        <p:nvSpPr>
          <p:cNvPr id="4" name="Slide Number Placeholder 3"/>
          <p:cNvSpPr>
            <a:spLocks noGrp="1"/>
          </p:cNvSpPr>
          <p:nvPr>
            <p:ph type="sldNum" sz="quarter" idx="12"/>
          </p:nvPr>
        </p:nvSpPr>
        <p:spPr/>
        <p:txBody>
          <a:bodyPr/>
          <a:lstStyle/>
          <a:p>
            <a:fld id="{94EC14A0-F0F6-4FF3-8D86-06F6AC92E0D2}" type="slidenum">
              <a:rPr lang="en-US" smtClean="0"/>
              <a:pPr/>
              <a:t>13</a:t>
            </a:fld>
            <a:endParaRPr lang="en-US"/>
          </a:p>
        </p:txBody>
      </p:sp>
    </p:spTree>
    <p:extLst>
      <p:ext uri="{BB962C8B-B14F-4D97-AF65-F5344CB8AC3E}">
        <p14:creationId xmlns:p14="http://schemas.microsoft.com/office/powerpoint/2010/main" val="376824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162"/>
            <a:ext cx="10515600" cy="1325563"/>
          </a:xfrm>
        </p:spPr>
        <p:txBody>
          <a:bodyPr/>
          <a:lstStyle/>
          <a:p>
            <a:r>
              <a:rPr lang="en-US" dirty="0"/>
              <a:t>Backup </a:t>
            </a:r>
            <a:r>
              <a:rPr lang="en-US" dirty="0" smtClean="0"/>
              <a:t>slides follow</a:t>
            </a:r>
            <a:endParaRPr lang="en-US" dirty="0"/>
          </a:p>
        </p:txBody>
      </p:sp>
      <p:sp>
        <p:nvSpPr>
          <p:cNvPr id="3" name="Content Placeholder 2"/>
          <p:cNvSpPr>
            <a:spLocks noGrp="1"/>
          </p:cNvSpPr>
          <p:nvPr>
            <p:ph idx="1"/>
          </p:nvPr>
        </p:nvSpPr>
        <p:spPr/>
        <p:txBody>
          <a:bodyPr/>
          <a:lstStyle/>
          <a:p>
            <a:pPr marL="0" indent="0">
              <a:buNone/>
            </a:pPr>
            <a:r>
              <a:rPr lang="en-US" dirty="0"/>
              <a:t> </a:t>
            </a:r>
          </a:p>
        </p:txBody>
      </p:sp>
      <p:sp>
        <p:nvSpPr>
          <p:cNvPr id="4" name="Slide Number Placeholder 3"/>
          <p:cNvSpPr>
            <a:spLocks noGrp="1"/>
          </p:cNvSpPr>
          <p:nvPr>
            <p:ph type="sldNum" sz="quarter" idx="12"/>
          </p:nvPr>
        </p:nvSpPr>
        <p:spPr/>
        <p:txBody>
          <a:bodyPr/>
          <a:lstStyle/>
          <a:p>
            <a:fld id="{1EB8AB93-532E-4E4C-BCEA-29507499DA9C}" type="slidenum">
              <a:rPr lang="en-US" smtClean="0"/>
              <a:pPr/>
              <a:t>14</a:t>
            </a:fld>
            <a:endParaRPr lang="en-US"/>
          </a:p>
        </p:txBody>
      </p:sp>
    </p:spTree>
    <p:extLst>
      <p:ext uri="{BB962C8B-B14F-4D97-AF65-F5344CB8AC3E}">
        <p14:creationId xmlns:p14="http://schemas.microsoft.com/office/powerpoint/2010/main" val="1230132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4766"/>
            <a:ext cx="10515600" cy="1325563"/>
          </a:xfrm>
        </p:spPr>
        <p:txBody>
          <a:bodyPr/>
          <a:lstStyle/>
          <a:p>
            <a:r>
              <a:rPr lang="en-US" dirty="0"/>
              <a:t>Robots </a:t>
            </a:r>
            <a:r>
              <a:rPr lang="en-US" dirty="0" smtClean="0"/>
              <a:t>may improve </a:t>
            </a:r>
            <a:r>
              <a:rPr lang="en-US" dirty="0"/>
              <a:t>quality and safety </a:t>
            </a:r>
          </a:p>
        </p:txBody>
      </p:sp>
      <p:sp>
        <p:nvSpPr>
          <p:cNvPr id="5" name="Slide Number Placeholder 4"/>
          <p:cNvSpPr>
            <a:spLocks noGrp="1"/>
          </p:cNvSpPr>
          <p:nvPr>
            <p:ph type="sldNum" sz="quarter" idx="12"/>
          </p:nvPr>
        </p:nvSpPr>
        <p:spPr/>
        <p:txBody>
          <a:bodyPr/>
          <a:lstStyle/>
          <a:p>
            <a:fld id="{1EB8AB93-532E-4E4C-BCEA-29507499DA9C}" type="slidenum">
              <a:rPr lang="en-US" smtClean="0"/>
              <a:pPr/>
              <a:t>15</a:t>
            </a:fld>
            <a:endParaRPr lang="en-US"/>
          </a:p>
        </p:txBody>
      </p:sp>
      <p:graphicFrame>
        <p:nvGraphicFramePr>
          <p:cNvPr id="10" name="Chart 9">
            <a:extLst>
              <a:ext uri="{FF2B5EF4-FFF2-40B4-BE49-F238E27FC236}">
                <a16:creationId xmlns:a16="http://schemas.microsoft.com/office/drawing/2014/main" id="{06038C19-CC76-4328-8672-220F8D96EAF3}"/>
              </a:ext>
            </a:extLst>
          </p:cNvPr>
          <p:cNvGraphicFramePr>
            <a:graphicFrameLocks/>
          </p:cNvGraphicFramePr>
          <p:nvPr>
            <p:extLst/>
          </p:nvPr>
        </p:nvGraphicFramePr>
        <p:xfrm>
          <a:off x="1092679" y="1727596"/>
          <a:ext cx="10035396" cy="4628754"/>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9725891" y="2676715"/>
            <a:ext cx="1646184" cy="32039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62797" y="2660080"/>
            <a:ext cx="1596038" cy="3356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09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162"/>
            <a:ext cx="10995212" cy="1325563"/>
          </a:xfrm>
        </p:spPr>
        <p:txBody>
          <a:bodyPr/>
          <a:lstStyle/>
          <a:p>
            <a:r>
              <a:rPr lang="en-US" dirty="0"/>
              <a:t>R</a:t>
            </a:r>
            <a:r>
              <a:rPr lang="en-US" dirty="0" smtClean="0"/>
              <a:t>obots </a:t>
            </a:r>
            <a:r>
              <a:rPr lang="en-US" dirty="0"/>
              <a:t>may </a:t>
            </a:r>
            <a:r>
              <a:rPr lang="en-US" dirty="0" smtClean="0"/>
              <a:t>also decrease costs</a:t>
            </a:r>
            <a:endParaRPr lang="en-US" dirty="0"/>
          </a:p>
        </p:txBody>
      </p:sp>
      <p:sp>
        <p:nvSpPr>
          <p:cNvPr id="3" name="Slide Number Placeholder 2"/>
          <p:cNvSpPr>
            <a:spLocks noGrp="1"/>
          </p:cNvSpPr>
          <p:nvPr>
            <p:ph type="sldNum" sz="quarter" idx="12"/>
          </p:nvPr>
        </p:nvSpPr>
        <p:spPr/>
        <p:txBody>
          <a:bodyPr/>
          <a:lstStyle/>
          <a:p>
            <a:fld id="{1EB8AB93-532E-4E4C-BCEA-29507499DA9C}" type="slidenum">
              <a:rPr lang="en-US" smtClean="0"/>
              <a:pPr/>
              <a:t>16</a:t>
            </a:fld>
            <a:endParaRPr lang="en-US"/>
          </a:p>
        </p:txBody>
      </p:sp>
      <p:graphicFrame>
        <p:nvGraphicFramePr>
          <p:cNvPr id="6" name="Chart 5">
            <a:extLst>
              <a:ext uri="{FF2B5EF4-FFF2-40B4-BE49-F238E27FC236}">
                <a16:creationId xmlns:a16="http://schemas.microsoft.com/office/drawing/2014/main" id="{568E3211-184D-41EF-A8F2-C398F37A8083}"/>
              </a:ext>
            </a:extLst>
          </p:cNvPr>
          <p:cNvGraphicFramePr>
            <a:graphicFrameLocks/>
          </p:cNvGraphicFramePr>
          <p:nvPr>
            <p:extLst/>
          </p:nvPr>
        </p:nvGraphicFramePr>
        <p:xfrm>
          <a:off x="435430" y="1628824"/>
          <a:ext cx="11059884" cy="4789391"/>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968188" y="2493820"/>
            <a:ext cx="4260027" cy="35734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272171" y="4089867"/>
            <a:ext cx="4223143" cy="1977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08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3615"/>
            <a:ext cx="10515600" cy="1325563"/>
          </a:xfrm>
        </p:spPr>
        <p:txBody>
          <a:bodyPr/>
          <a:lstStyle/>
          <a:p>
            <a:r>
              <a:rPr lang="en-US" dirty="0"/>
              <a:t>S</a:t>
            </a:r>
            <a:r>
              <a:rPr lang="en-US" dirty="0" smtClean="0"/>
              <a:t>ample statistics</a:t>
            </a:r>
            <a:endParaRPr lang="en-US" dirty="0"/>
          </a:p>
        </p:txBody>
      </p:sp>
      <p:sp>
        <p:nvSpPr>
          <p:cNvPr id="3" name="Slide Number Placeholder 2"/>
          <p:cNvSpPr>
            <a:spLocks noGrp="1"/>
          </p:cNvSpPr>
          <p:nvPr>
            <p:ph type="sldNum" sz="quarter" idx="12"/>
          </p:nvPr>
        </p:nvSpPr>
        <p:spPr/>
        <p:txBody>
          <a:bodyPr/>
          <a:lstStyle/>
          <a:p>
            <a:fld id="{1EB8AB93-532E-4E4C-BCEA-29507499DA9C}" type="slidenum">
              <a:rPr lang="en-US" smtClean="0"/>
              <a:pPr/>
              <a:t>17</a:t>
            </a:fld>
            <a:endParaRPr lang="en-US"/>
          </a:p>
        </p:txBody>
      </p:sp>
      <p:graphicFrame>
        <p:nvGraphicFramePr>
          <p:cNvPr id="6" name="Content Placeholder 5"/>
          <p:cNvGraphicFramePr>
            <a:graphicFrameLocks noGrp="1"/>
          </p:cNvGraphicFramePr>
          <p:nvPr>
            <p:ph idx="1"/>
            <p:extLst/>
          </p:nvPr>
        </p:nvGraphicFramePr>
        <p:xfrm>
          <a:off x="2865865" y="1576931"/>
          <a:ext cx="5744735" cy="4781666"/>
        </p:xfrm>
        <a:graphic>
          <a:graphicData uri="http://schemas.openxmlformats.org/drawingml/2006/table">
            <a:tbl>
              <a:tblPr>
                <a:tableStyleId>{5C22544A-7EE6-4342-B048-85BDC9FD1C3A}</a:tableStyleId>
              </a:tblPr>
              <a:tblGrid>
                <a:gridCol w="2795567">
                  <a:extLst>
                    <a:ext uri="{9D8B030D-6E8A-4147-A177-3AD203B41FA5}">
                      <a16:colId xmlns:a16="http://schemas.microsoft.com/office/drawing/2014/main" val="20000"/>
                    </a:ext>
                  </a:extLst>
                </a:gridCol>
                <a:gridCol w="737292">
                  <a:extLst>
                    <a:ext uri="{9D8B030D-6E8A-4147-A177-3AD203B41FA5}">
                      <a16:colId xmlns:a16="http://schemas.microsoft.com/office/drawing/2014/main" val="20001"/>
                    </a:ext>
                  </a:extLst>
                </a:gridCol>
                <a:gridCol w="737292">
                  <a:extLst>
                    <a:ext uri="{9D8B030D-6E8A-4147-A177-3AD203B41FA5}">
                      <a16:colId xmlns:a16="http://schemas.microsoft.com/office/drawing/2014/main" val="20002"/>
                    </a:ext>
                  </a:extLst>
                </a:gridCol>
                <a:gridCol w="737292">
                  <a:extLst>
                    <a:ext uri="{9D8B030D-6E8A-4147-A177-3AD203B41FA5}">
                      <a16:colId xmlns:a16="http://schemas.microsoft.com/office/drawing/2014/main" val="20003"/>
                    </a:ext>
                  </a:extLst>
                </a:gridCol>
                <a:gridCol w="737292">
                  <a:extLst>
                    <a:ext uri="{9D8B030D-6E8A-4147-A177-3AD203B41FA5}">
                      <a16:colId xmlns:a16="http://schemas.microsoft.com/office/drawing/2014/main" val="20004"/>
                    </a:ext>
                  </a:extLst>
                </a:gridCol>
              </a:tblGrid>
              <a:tr h="474461">
                <a:tc>
                  <a:txBody>
                    <a:bodyPr/>
                    <a:lstStyle/>
                    <a:p>
                      <a:pPr algn="l" fontAlgn="b"/>
                      <a:r>
                        <a:rPr lang="en-US" sz="1600" b="1" u="sng" strike="noStrike" dirty="0">
                          <a:effectLst/>
                        </a:rPr>
                        <a:t>Variable</a:t>
                      </a:r>
                      <a:endParaRPr lang="en-US" sz="1600" b="1" i="0" u="sng"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b="1" u="sng" strike="noStrike" dirty="0">
                          <a:effectLst/>
                        </a:rPr>
                        <a:t>Mean</a:t>
                      </a:r>
                      <a:endParaRPr lang="en-US" sz="1600" b="1" i="0" u="sng"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b="1" u="sng" strike="noStrike" dirty="0" smtClean="0">
                          <a:effectLst/>
                        </a:rPr>
                        <a:t>SD</a:t>
                      </a:r>
                      <a:endParaRPr lang="en-US" sz="1600" b="1" i="0" u="sng"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b="1" u="sng" strike="noStrike" dirty="0">
                          <a:effectLst/>
                        </a:rPr>
                        <a:t>Min</a:t>
                      </a:r>
                      <a:endParaRPr lang="en-US" sz="1600" b="1" i="0" u="sng"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b="1" u="sng" strike="noStrike" dirty="0">
                          <a:effectLst/>
                        </a:rPr>
                        <a:t>Max</a:t>
                      </a:r>
                      <a:endParaRPr lang="en-US" sz="1600" b="1" i="0" u="sng"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241775">
                <a:tc>
                  <a:txBody>
                    <a:bodyPr/>
                    <a:lstStyle/>
                    <a:p>
                      <a:pPr algn="l" fontAlgn="b"/>
                      <a:r>
                        <a:rPr lang="en-US" sz="1600" u="none" strike="noStrike">
                          <a:effectLst/>
                        </a:rPr>
                        <a:t>Robots</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0.78</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0.41</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241775">
                <a:tc>
                  <a:txBody>
                    <a:bodyPr/>
                    <a:lstStyle/>
                    <a:p>
                      <a:pPr algn="l" fontAlgn="b"/>
                      <a:r>
                        <a:rPr lang="en-US" sz="1600" u="none" strike="noStrike">
                          <a:effectLst/>
                        </a:rPr>
                        <a:t>Cobots</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0.26</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0.44</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241775">
                <a:tc>
                  <a:txBody>
                    <a:bodyPr/>
                    <a:lstStyle/>
                    <a:p>
                      <a:pPr algn="l" fontAlgn="b"/>
                      <a:r>
                        <a:rPr lang="en-US" sz="1600" u="none" strike="noStrike">
                          <a:effectLst/>
                        </a:rPr>
                        <a:t>Automated Parts Tracking</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0.68</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0.47</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226247">
                <a:tc>
                  <a:txBody>
                    <a:bodyPr/>
                    <a:lstStyle/>
                    <a:p>
                      <a:pPr algn="l" fontAlgn="b"/>
                      <a:r>
                        <a:rPr lang="en-US" sz="1600" u="none" strike="noStrike">
                          <a:effectLst/>
                        </a:rPr>
                        <a:t>Autonomous Guided Vehicles</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0.22</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0.41</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241775">
                <a:tc>
                  <a:txBody>
                    <a:bodyPr/>
                    <a:lstStyle/>
                    <a:p>
                      <a:pPr algn="l" fontAlgn="b"/>
                      <a:r>
                        <a:rPr lang="en-US" sz="1600" u="none" strike="noStrike">
                          <a:effectLst/>
                        </a:rPr>
                        <a:t>Robots Increase Quality</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0.76</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0.43</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241775">
                <a:tc>
                  <a:txBody>
                    <a:bodyPr/>
                    <a:lstStyle/>
                    <a:p>
                      <a:pPr algn="l" fontAlgn="b"/>
                      <a:r>
                        <a:rPr lang="en-US" sz="1600" u="none" strike="noStrike">
                          <a:effectLst/>
                        </a:rPr>
                        <a:t>Robots Increase Safety</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0.69</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0.47</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r h="241775">
                <a:tc>
                  <a:txBody>
                    <a:bodyPr/>
                    <a:lstStyle/>
                    <a:p>
                      <a:pPr algn="l" fontAlgn="b"/>
                      <a:r>
                        <a:rPr lang="en-US" sz="1600" u="none" strike="noStrike">
                          <a:effectLst/>
                        </a:rPr>
                        <a:t>Robots Reduce Labor</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0.58</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0.50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7"/>
                  </a:ext>
                </a:extLst>
              </a:tr>
              <a:tr h="241775">
                <a:tc>
                  <a:txBody>
                    <a:bodyPr/>
                    <a:lstStyle/>
                    <a:p>
                      <a:pPr algn="l" fontAlgn="b"/>
                      <a:r>
                        <a:rPr lang="en-US" sz="1600" u="none" strike="noStrike">
                          <a:effectLst/>
                        </a:rPr>
                        <a:t>Robots Reduce Costs</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0.49</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0.50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8"/>
                  </a:ext>
                </a:extLst>
              </a:tr>
              <a:tr h="241775">
                <a:tc>
                  <a:txBody>
                    <a:bodyPr/>
                    <a:lstStyle/>
                    <a:p>
                      <a:pPr algn="l" fontAlgn="b"/>
                      <a:r>
                        <a:rPr lang="en-US" sz="1600" u="none" strike="noStrike">
                          <a:effectLst/>
                        </a:rPr>
                        <a:t>DDD Measure</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1.93</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1.14</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4.00</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9"/>
                  </a:ext>
                </a:extLst>
              </a:tr>
              <a:tr h="241775">
                <a:tc>
                  <a:txBody>
                    <a:bodyPr/>
                    <a:lstStyle/>
                    <a:p>
                      <a:pPr algn="l" fontAlgn="b"/>
                      <a:r>
                        <a:rPr lang="en-US" sz="1600" u="none" strike="noStrike">
                          <a:effectLst/>
                        </a:rPr>
                        <a:t>Pragmatism Measure</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1.74</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1.20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4.00</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10"/>
                  </a:ext>
                </a:extLst>
              </a:tr>
              <a:tr h="241775">
                <a:tc>
                  <a:txBody>
                    <a:bodyPr/>
                    <a:lstStyle/>
                    <a:p>
                      <a:pPr algn="l" fontAlgn="b"/>
                      <a:r>
                        <a:rPr lang="en-US" sz="1600" u="none" strike="noStrike">
                          <a:effectLst/>
                        </a:rPr>
                        <a:t>Used Integrator</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0.43</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0.50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11"/>
                  </a:ext>
                </a:extLst>
              </a:tr>
              <a:tr h="241775">
                <a:tc>
                  <a:txBody>
                    <a:bodyPr/>
                    <a:lstStyle/>
                    <a:p>
                      <a:pPr algn="l" fontAlgn="b"/>
                      <a:r>
                        <a:rPr lang="en-US" sz="1600" u="none" strike="noStrike">
                          <a:effectLst/>
                        </a:rPr>
                        <a:t>Log Employees</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5.49</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1.17</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1.39</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7.86</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12"/>
                  </a:ext>
                </a:extLst>
              </a:tr>
              <a:tr h="241775">
                <a:tc>
                  <a:txBody>
                    <a:bodyPr/>
                    <a:lstStyle/>
                    <a:p>
                      <a:pPr algn="l" fontAlgn="b"/>
                      <a:r>
                        <a:rPr lang="en-US" sz="1600" u="none" strike="noStrike">
                          <a:effectLst/>
                        </a:rPr>
                        <a:t>% Population w/ HS Degree</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0.70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0.02</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0.62</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0.74</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13"/>
                  </a:ext>
                </a:extLst>
              </a:tr>
              <a:tr h="241775">
                <a:tc>
                  <a:txBody>
                    <a:bodyPr/>
                    <a:lstStyle/>
                    <a:p>
                      <a:pPr algn="l" fontAlgn="b"/>
                      <a:r>
                        <a:rPr lang="en-US" sz="1600" u="none" strike="noStrike">
                          <a:effectLst/>
                        </a:rPr>
                        <a:t>Indiana</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0.13</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0.34</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14"/>
                  </a:ext>
                </a:extLst>
              </a:tr>
              <a:tr h="241775">
                <a:tc>
                  <a:txBody>
                    <a:bodyPr/>
                    <a:lstStyle/>
                    <a:p>
                      <a:pPr algn="l" fontAlgn="b"/>
                      <a:r>
                        <a:rPr lang="en-US" sz="1600" u="none" strike="noStrike">
                          <a:effectLst/>
                        </a:rPr>
                        <a:t>Kentucky</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0.16</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0.37</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15"/>
                  </a:ext>
                </a:extLst>
              </a:tr>
              <a:tr h="241775">
                <a:tc>
                  <a:txBody>
                    <a:bodyPr/>
                    <a:lstStyle/>
                    <a:p>
                      <a:pPr algn="l" fontAlgn="b"/>
                      <a:r>
                        <a:rPr lang="en-US" sz="1600" u="none" strike="noStrike">
                          <a:effectLst/>
                        </a:rPr>
                        <a:t>Michigan</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0.31</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0.47</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16"/>
                  </a:ext>
                </a:extLst>
              </a:tr>
              <a:tr h="241775">
                <a:tc>
                  <a:txBody>
                    <a:bodyPr/>
                    <a:lstStyle/>
                    <a:p>
                      <a:pPr algn="l" fontAlgn="b"/>
                      <a:r>
                        <a:rPr lang="en-US" sz="1600" u="none" strike="noStrike">
                          <a:effectLst/>
                        </a:rPr>
                        <a:t>Ohio</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0.15</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0.36</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1.00</a:t>
                      </a:r>
                      <a:endParaRPr lang="en-US"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69562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EC14A0-F0F6-4FF3-8D86-06F6AC92E0D2}" type="slidenum">
              <a:rPr lang="en-US" smtClean="0"/>
              <a:pPr/>
              <a:t>18</a:t>
            </a:fld>
            <a:endParaRPr lang="en-US"/>
          </a:p>
        </p:txBody>
      </p:sp>
      <p:sp>
        <p:nvSpPr>
          <p:cNvPr id="13" name="TextBox 12"/>
          <p:cNvSpPr txBox="1"/>
          <p:nvPr/>
        </p:nvSpPr>
        <p:spPr>
          <a:xfrm>
            <a:off x="4856814" y="259745"/>
            <a:ext cx="7059884" cy="830997"/>
          </a:xfrm>
          <a:prstGeom prst="rect">
            <a:avLst/>
          </a:prstGeom>
          <a:noFill/>
        </p:spPr>
        <p:txBody>
          <a:bodyPr wrap="square" rtlCol="0">
            <a:spAutoFit/>
          </a:bodyPr>
          <a:lstStyle/>
          <a:p>
            <a:r>
              <a:rPr lang="en-US" sz="2400" dirty="0" smtClean="0">
                <a:solidFill>
                  <a:schemeClr val="bg1"/>
                </a:solidFill>
              </a:rPr>
              <a:t>- Large role for integrators</a:t>
            </a:r>
          </a:p>
          <a:p>
            <a:r>
              <a:rPr lang="en-US" sz="2400" dirty="0" smtClean="0">
                <a:solidFill>
                  <a:schemeClr val="bg1"/>
                </a:solidFill>
              </a:rPr>
              <a:t>- Lots of customization</a:t>
            </a:r>
          </a:p>
        </p:txBody>
      </p:sp>
      <p:pic>
        <p:nvPicPr>
          <p:cNvPr id="7" name="Content Placeholder 6" descr="robot in cage gerd.jpg"/>
          <p:cNvPicPr>
            <a:picLocks noGrp="1" noChangeAspect="1"/>
          </p:cNvPicPr>
          <p:nvPr>
            <p:ph idx="1"/>
          </p:nvPr>
        </p:nvPicPr>
        <p:blipFill>
          <a:blip r:embed="rId3" cstate="print"/>
          <a:stretch>
            <a:fillRect/>
          </a:stretch>
        </p:blipFill>
        <p:spPr>
          <a:xfrm rot="5400000">
            <a:off x="-624729" y="1014471"/>
            <a:ext cx="6037818" cy="4528364"/>
          </a:xfrm>
        </p:spPr>
      </p:pic>
      <p:pic>
        <p:nvPicPr>
          <p:cNvPr id="9" name="Picture 8" descr="fanuc robot gerd.jpg"/>
          <p:cNvPicPr>
            <a:picLocks noChangeAspect="1"/>
          </p:cNvPicPr>
          <p:nvPr/>
        </p:nvPicPr>
        <p:blipFill>
          <a:blip r:embed="rId4" cstate="print"/>
          <a:stretch>
            <a:fillRect/>
          </a:stretch>
        </p:blipFill>
        <p:spPr>
          <a:xfrm>
            <a:off x="3613362" y="2381862"/>
            <a:ext cx="5220929" cy="3915697"/>
          </a:xfrm>
          <a:prstGeom prst="rect">
            <a:avLst/>
          </a:prstGeom>
        </p:spPr>
      </p:pic>
      <p:pic>
        <p:nvPicPr>
          <p:cNvPr id="8" name="Picture 7" descr="jabil_robotunit.JPG"/>
          <p:cNvPicPr>
            <a:picLocks noChangeAspect="1"/>
          </p:cNvPicPr>
          <p:nvPr/>
        </p:nvPicPr>
        <p:blipFill>
          <a:blip r:embed="rId5" cstate="print"/>
          <a:stretch>
            <a:fillRect/>
          </a:stretch>
        </p:blipFill>
        <p:spPr>
          <a:xfrm>
            <a:off x="8067367" y="2993921"/>
            <a:ext cx="3873910" cy="2905433"/>
          </a:xfrm>
          <a:prstGeom prst="rect">
            <a:avLst/>
          </a:prstGeom>
        </p:spPr>
      </p:pic>
      <p:sp>
        <p:nvSpPr>
          <p:cNvPr id="2" name="TextBox 1"/>
          <p:cNvSpPr txBox="1"/>
          <p:nvPr/>
        </p:nvSpPr>
        <p:spPr>
          <a:xfrm>
            <a:off x="5107180" y="1614325"/>
            <a:ext cx="3727111" cy="369332"/>
          </a:xfrm>
          <a:prstGeom prst="rect">
            <a:avLst/>
          </a:prstGeom>
          <a:noFill/>
        </p:spPr>
        <p:txBody>
          <a:bodyPr wrap="none" rtlCol="0">
            <a:spAutoFit/>
          </a:bodyPr>
          <a:lstStyle/>
          <a:p>
            <a:r>
              <a:rPr lang="en-US" dirty="0" smtClean="0"/>
              <a:t>Integrators design, assemble a system</a:t>
            </a:r>
            <a:endParaRPr lang="en-US" dirty="0"/>
          </a:p>
        </p:txBody>
      </p:sp>
    </p:spTree>
    <p:extLst>
      <p:ext uri="{BB962C8B-B14F-4D97-AF65-F5344CB8AC3E}">
        <p14:creationId xmlns:p14="http://schemas.microsoft.com/office/powerpoint/2010/main" val="286511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500"/>
            <a:ext cx="10515600" cy="1325563"/>
          </a:xfrm>
        </p:spPr>
        <p:txBody>
          <a:bodyPr>
            <a:normAutofit fontScale="90000"/>
          </a:bodyPr>
          <a:lstStyle/>
          <a:p>
            <a:r>
              <a:rPr lang="en-US" dirty="0" smtClean="0"/>
              <a:t>Much variation </a:t>
            </a:r>
            <a:r>
              <a:rPr lang="en-US" dirty="0" smtClean="0"/>
              <a:t>in extent to which plant managers see complementarities between </a:t>
            </a:r>
            <a:r>
              <a:rPr lang="en-US" dirty="0"/>
              <a:t>workers and technology</a:t>
            </a:r>
          </a:p>
        </p:txBody>
      </p:sp>
      <p:sp>
        <p:nvSpPr>
          <p:cNvPr id="3" name="Rectangle 2"/>
          <p:cNvSpPr/>
          <p:nvPr/>
        </p:nvSpPr>
        <p:spPr>
          <a:xfrm>
            <a:off x="449944" y="5734470"/>
            <a:ext cx="11115304" cy="830997"/>
          </a:xfrm>
          <a:prstGeom prst="rect">
            <a:avLst/>
          </a:prstGeom>
        </p:spPr>
        <p:txBody>
          <a:bodyPr wrap="square">
            <a:spAutoFit/>
          </a:bodyPr>
          <a:lstStyle/>
          <a:p>
            <a:r>
              <a:rPr lang="en-US" sz="2400" dirty="0">
                <a:cs typeface="Calibri"/>
              </a:rPr>
              <a:t>Responses to question: “We have found that use of Information Technology (IT) reduces the need for shop-floor workers to have analytical skill.” </a:t>
            </a:r>
            <a:r>
              <a:rPr lang="en-US" dirty="0">
                <a:cs typeface="Calibri"/>
              </a:rPr>
              <a:t>(1-Strong Disagree; 5-Strong Agree)</a:t>
            </a:r>
            <a:endParaRPr lang="en-US" sz="2400" dirty="0">
              <a:latin typeface="Calibri"/>
              <a:cs typeface="Calibri"/>
            </a:endParaRPr>
          </a:p>
        </p:txBody>
      </p:sp>
      <p:sp>
        <p:nvSpPr>
          <p:cNvPr id="5" name="Slide Number Placeholder 4"/>
          <p:cNvSpPr>
            <a:spLocks noGrp="1"/>
          </p:cNvSpPr>
          <p:nvPr>
            <p:ph type="sldNum" sz="quarter" idx="12"/>
          </p:nvPr>
        </p:nvSpPr>
        <p:spPr/>
        <p:txBody>
          <a:bodyPr/>
          <a:lstStyle/>
          <a:p>
            <a:fld id="{1EB8AB93-532E-4E4C-BCEA-29507499DA9C}" type="slidenum">
              <a:rPr lang="en-US" smtClean="0"/>
              <a:pPr/>
              <a:t>19</a:t>
            </a:fld>
            <a:endParaRPr lang="en-US"/>
          </a:p>
        </p:txBody>
      </p:sp>
      <p:graphicFrame>
        <p:nvGraphicFramePr>
          <p:cNvPr id="6" name="Chart 5">
            <a:extLst>
              <a:ext uri="{FF2B5EF4-FFF2-40B4-BE49-F238E27FC236}">
                <a16:creationId xmlns:a16="http://schemas.microsoft.com/office/drawing/2014/main" id="{D1FD5F09-C9F8-4A0C-BDE3-A7EFBF0FE103}"/>
              </a:ext>
            </a:extLst>
          </p:cNvPr>
          <p:cNvGraphicFramePr>
            <a:graphicFrameLocks/>
          </p:cNvGraphicFramePr>
          <p:nvPr>
            <p:extLst/>
          </p:nvPr>
        </p:nvGraphicFramePr>
        <p:xfrm>
          <a:off x="870857" y="1799771"/>
          <a:ext cx="10058400" cy="38317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3026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6463"/>
          </a:xfrm>
        </p:spPr>
        <p:txBody>
          <a:bodyPr>
            <a:normAutofit/>
          </a:bodyPr>
          <a:lstStyle/>
          <a:p>
            <a:r>
              <a:rPr lang="en-US" dirty="0"/>
              <a:t>AI and </a:t>
            </a:r>
            <a:r>
              <a:rPr lang="en-US" dirty="0" smtClean="0"/>
              <a:t>robots </a:t>
            </a:r>
            <a:r>
              <a:rPr lang="en-US" dirty="0"/>
              <a:t>in </a:t>
            </a:r>
            <a:r>
              <a:rPr lang="en-US" dirty="0" smtClean="0"/>
              <a:t>manufacturing</a:t>
            </a:r>
            <a:r>
              <a:rPr lang="en-US" dirty="0"/>
              <a:t>: Industry 4.0</a:t>
            </a:r>
          </a:p>
        </p:txBody>
      </p:sp>
      <p:sp>
        <p:nvSpPr>
          <p:cNvPr id="3" name="Content Placeholder 2"/>
          <p:cNvSpPr>
            <a:spLocks noGrp="1"/>
          </p:cNvSpPr>
          <p:nvPr>
            <p:ph idx="1"/>
          </p:nvPr>
        </p:nvSpPr>
        <p:spPr>
          <a:xfrm>
            <a:off x="838200" y="1462660"/>
            <a:ext cx="4129585" cy="4800980"/>
          </a:xfrm>
        </p:spPr>
        <p:txBody>
          <a:bodyPr>
            <a:noAutofit/>
          </a:bodyPr>
          <a:lstStyle/>
          <a:p>
            <a:pPr>
              <a:buNone/>
            </a:pPr>
            <a:r>
              <a:rPr lang="en-US" sz="2400" dirty="0"/>
              <a:t>The Industry 4.0 Vision:</a:t>
            </a:r>
          </a:p>
          <a:p>
            <a:r>
              <a:rPr lang="en-US" sz="2400" dirty="0"/>
              <a:t>Continuous collection and analysis of manufacturing data in real-time</a:t>
            </a:r>
          </a:p>
          <a:p>
            <a:r>
              <a:rPr lang="en-US" sz="2400" dirty="0"/>
              <a:t>Allows managers (both at middle and upper levels) to remotely monitor operations and alter as needed</a:t>
            </a:r>
          </a:p>
          <a:p>
            <a:r>
              <a:rPr lang="en-US" sz="2400" dirty="0"/>
              <a:t>More dramatically: machines that “think” – that can configure themselves </a:t>
            </a:r>
            <a:r>
              <a:rPr lang="en-US" sz="2400" dirty="0" smtClean="0"/>
              <a:t>and </a:t>
            </a:r>
            <a:r>
              <a:rPr lang="en-US" sz="2400" dirty="0"/>
              <a:t>adapt to changes within the manufacturing process </a:t>
            </a:r>
            <a:r>
              <a:rPr lang="en-US" sz="2400" dirty="0" smtClean="0"/>
              <a:t>itself </a:t>
            </a:r>
            <a:endParaRPr lang="en-US" sz="2400" dirty="0"/>
          </a:p>
        </p:txBody>
      </p:sp>
      <p:sp>
        <p:nvSpPr>
          <p:cNvPr id="4" name="Slide Number Placeholder 3"/>
          <p:cNvSpPr>
            <a:spLocks noGrp="1"/>
          </p:cNvSpPr>
          <p:nvPr>
            <p:ph type="sldNum" sz="quarter" idx="12"/>
          </p:nvPr>
        </p:nvSpPr>
        <p:spPr/>
        <p:txBody>
          <a:bodyPr/>
          <a:lstStyle/>
          <a:p>
            <a:fld id="{94EC14A0-F0F6-4FF3-8D86-06F6AC92E0D2}" type="slidenum">
              <a:rPr lang="en-US" smtClean="0"/>
              <a:pPr/>
              <a:t>2</a:t>
            </a:fld>
            <a:endParaRPr lang="en-US" dirty="0"/>
          </a:p>
        </p:txBody>
      </p:sp>
      <p:pic>
        <p:nvPicPr>
          <p:cNvPr id="32770" name="Picture 2" descr="File:Industry 4.0.png">
            <a:hlinkClick r:id="rId3"/>
          </p:cNvPr>
          <p:cNvPicPr>
            <a:picLocks noChangeAspect="1" noChangeArrowheads="1"/>
          </p:cNvPicPr>
          <p:nvPr/>
        </p:nvPicPr>
        <p:blipFill>
          <a:blip r:embed="rId4" cstate="print"/>
          <a:srcRect/>
          <a:stretch>
            <a:fillRect/>
          </a:stretch>
        </p:blipFill>
        <p:spPr bwMode="auto">
          <a:xfrm>
            <a:off x="4988255" y="1551575"/>
            <a:ext cx="6885296" cy="3347975"/>
          </a:xfrm>
          <a:prstGeom prst="rect">
            <a:avLst/>
          </a:prstGeom>
          <a:noFill/>
        </p:spPr>
      </p:pic>
      <p:sp>
        <p:nvSpPr>
          <p:cNvPr id="7" name="TextBox 6"/>
          <p:cNvSpPr txBox="1"/>
          <p:nvPr/>
        </p:nvSpPr>
        <p:spPr>
          <a:xfrm>
            <a:off x="7547211" y="5090611"/>
            <a:ext cx="4299044" cy="369332"/>
          </a:xfrm>
          <a:prstGeom prst="rect">
            <a:avLst/>
          </a:prstGeom>
          <a:noFill/>
        </p:spPr>
        <p:txBody>
          <a:bodyPr wrap="square" rtlCol="0">
            <a:spAutoFit/>
          </a:bodyPr>
          <a:lstStyle/>
          <a:p>
            <a:r>
              <a:rPr lang="en-US" i="1" dirty="0" err="1"/>
              <a:t>Christoph</a:t>
            </a:r>
            <a:r>
              <a:rPr lang="en-US" i="1" dirty="0"/>
              <a:t> </a:t>
            </a:r>
            <a:r>
              <a:rPr lang="en-US" i="1" dirty="0" err="1"/>
              <a:t>Roser</a:t>
            </a:r>
            <a:r>
              <a:rPr lang="en-US" i="1" dirty="0"/>
              <a:t> at </a:t>
            </a:r>
            <a:r>
              <a:rPr lang="en-US" i="1" dirty="0">
                <a:hlinkClick r:id="rId5"/>
              </a:rPr>
              <a:t>AllAboutLean.com</a:t>
            </a:r>
            <a:endParaRPr lang="en-US" dirty="0"/>
          </a:p>
        </p:txBody>
      </p:sp>
    </p:spTree>
    <p:extLst>
      <p:ext uri="{BB962C8B-B14F-4D97-AF65-F5344CB8AC3E}">
        <p14:creationId xmlns:p14="http://schemas.microsoft.com/office/powerpoint/2010/main" val="4093464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4766"/>
            <a:ext cx="10515600" cy="1325563"/>
          </a:xfrm>
        </p:spPr>
        <p:txBody>
          <a:bodyPr/>
          <a:lstStyle/>
          <a:p>
            <a:r>
              <a:rPr lang="en-US" dirty="0"/>
              <a:t>Our study</a:t>
            </a:r>
          </a:p>
        </p:txBody>
      </p:sp>
      <p:sp>
        <p:nvSpPr>
          <p:cNvPr id="3" name="Content Placeholder 2"/>
          <p:cNvSpPr>
            <a:spLocks noGrp="1"/>
          </p:cNvSpPr>
          <p:nvPr>
            <p:ph idx="1"/>
          </p:nvPr>
        </p:nvSpPr>
        <p:spPr>
          <a:xfrm>
            <a:off x="566057" y="1509486"/>
            <a:ext cx="11172055" cy="5123543"/>
          </a:xfrm>
        </p:spPr>
        <p:txBody>
          <a:bodyPr>
            <a:noAutofit/>
          </a:bodyPr>
          <a:lstStyle/>
          <a:p>
            <a:pPr marL="0" indent="0">
              <a:buNone/>
            </a:pPr>
            <a:r>
              <a:rPr lang="en-US" sz="2400" u="sng" dirty="0"/>
              <a:t>Research questions:</a:t>
            </a:r>
          </a:p>
          <a:p>
            <a:r>
              <a:rPr lang="en-US" sz="2400" dirty="0" smtClean="0"/>
              <a:t>How do management practices affect impacts of automation and big data on firm performance and wages? </a:t>
            </a:r>
          </a:p>
          <a:p>
            <a:r>
              <a:rPr lang="en-US" sz="2400" dirty="0" smtClean="0"/>
              <a:t>How does use of integrators affect nature of learning and value capture?</a:t>
            </a:r>
          </a:p>
          <a:p>
            <a:pPr marL="0" indent="0">
              <a:buNone/>
            </a:pPr>
            <a:endParaRPr lang="en-US" sz="2400" u="sng" dirty="0" smtClean="0"/>
          </a:p>
          <a:p>
            <a:pPr marL="0" indent="0">
              <a:buNone/>
            </a:pPr>
            <a:r>
              <a:rPr lang="en-US" sz="2400" u="sng" dirty="0" smtClean="0"/>
              <a:t>Methods</a:t>
            </a:r>
            <a:r>
              <a:rPr lang="en-US" sz="2400" u="sng" dirty="0"/>
              <a:t>:</a:t>
            </a:r>
          </a:p>
          <a:p>
            <a:r>
              <a:rPr lang="en-US" sz="2400" dirty="0"/>
              <a:t>T</a:t>
            </a:r>
            <a:r>
              <a:rPr lang="en-US" sz="2400" dirty="0" smtClean="0"/>
              <a:t>hree </a:t>
            </a:r>
            <a:r>
              <a:rPr lang="en-US" sz="2400" dirty="0"/>
              <a:t>dozen site visits </a:t>
            </a:r>
            <a:r>
              <a:rPr lang="en-US" sz="2400" dirty="0" smtClean="0"/>
              <a:t>in the auto supply industry between 2017-2019</a:t>
            </a:r>
          </a:p>
          <a:p>
            <a:pPr lvl="1"/>
            <a:r>
              <a:rPr lang="en-US" sz="2000" dirty="0" smtClean="0"/>
              <a:t>Auto industry accounts for 40% of robots in use in the US</a:t>
            </a:r>
            <a:endParaRPr lang="en-US" sz="2000" dirty="0"/>
          </a:p>
          <a:p>
            <a:r>
              <a:rPr lang="en-US" sz="2400" dirty="0"/>
              <a:t>Data from our survey of </a:t>
            </a:r>
            <a:r>
              <a:rPr lang="en-US" sz="2400" dirty="0" smtClean="0"/>
              <a:t>tech adoption and use at auto </a:t>
            </a:r>
            <a:r>
              <a:rPr lang="en-US" sz="2400" dirty="0"/>
              <a:t>supply firms (</a:t>
            </a:r>
            <a:r>
              <a:rPr lang="en-US" sz="2400" dirty="0" smtClean="0"/>
              <a:t>N~190; </a:t>
            </a:r>
            <a:r>
              <a:rPr lang="en-US" sz="2400" dirty="0"/>
              <a:t>also 2011 survey</a:t>
            </a:r>
            <a:r>
              <a:rPr lang="en-US" sz="2400" dirty="0" smtClean="0"/>
              <a:t>); multiple questions on </a:t>
            </a:r>
            <a:r>
              <a:rPr lang="en-US" sz="2400" dirty="0" smtClean="0"/>
              <a:t>robots</a:t>
            </a:r>
            <a:endParaRPr lang="en-US" sz="2400" dirty="0"/>
          </a:p>
        </p:txBody>
      </p:sp>
      <p:sp>
        <p:nvSpPr>
          <p:cNvPr id="4" name="Slide Number Placeholder 3"/>
          <p:cNvSpPr>
            <a:spLocks noGrp="1"/>
          </p:cNvSpPr>
          <p:nvPr>
            <p:ph type="sldNum" sz="quarter" idx="12"/>
          </p:nvPr>
        </p:nvSpPr>
        <p:spPr/>
        <p:txBody>
          <a:bodyPr/>
          <a:lstStyle/>
          <a:p>
            <a:fld id="{1EB8AB93-532E-4E4C-BCEA-29507499DA9C}" type="slidenum">
              <a:rPr lang="en-US" smtClean="0"/>
              <a:pPr/>
              <a:t>3</a:t>
            </a:fld>
            <a:endParaRPr lang="en-US"/>
          </a:p>
        </p:txBody>
      </p:sp>
    </p:spTree>
    <p:extLst>
      <p:ext uri="{BB962C8B-B14F-4D97-AF65-F5344CB8AC3E}">
        <p14:creationId xmlns:p14="http://schemas.microsoft.com/office/powerpoint/2010/main" val="3139455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75917"/>
            <a:ext cx="10915185" cy="1325563"/>
          </a:xfrm>
        </p:spPr>
        <p:txBody>
          <a:bodyPr/>
          <a:lstStyle/>
          <a:p>
            <a:r>
              <a:rPr lang="en-US" dirty="0" smtClean="0"/>
              <a:t> </a:t>
            </a:r>
            <a:r>
              <a:rPr lang="en-US" dirty="0" smtClean="0"/>
              <a:t>Two </a:t>
            </a:r>
            <a:r>
              <a:rPr lang="en-US" dirty="0" smtClean="0"/>
              <a:t>management “paradigms”</a:t>
            </a:r>
            <a:endParaRPr lang="en-US" dirty="0"/>
          </a:p>
        </p:txBody>
      </p:sp>
      <p:sp>
        <p:nvSpPr>
          <p:cNvPr id="3" name="Content Placeholder 2"/>
          <p:cNvSpPr>
            <a:spLocks noGrp="1"/>
          </p:cNvSpPr>
          <p:nvPr>
            <p:ph idx="1"/>
          </p:nvPr>
        </p:nvSpPr>
        <p:spPr>
          <a:xfrm>
            <a:off x="220133" y="1623782"/>
            <a:ext cx="11819467" cy="4879445"/>
          </a:xfrm>
        </p:spPr>
        <p:txBody>
          <a:bodyPr>
            <a:noAutofit/>
          </a:bodyPr>
          <a:lstStyle/>
          <a:p>
            <a:r>
              <a:rPr lang="en-US" sz="2400" u="sng" dirty="0" smtClean="0"/>
              <a:t>Taylorist</a:t>
            </a:r>
            <a:r>
              <a:rPr lang="en-US" sz="2400" dirty="0"/>
              <a:t>: </a:t>
            </a:r>
            <a:r>
              <a:rPr lang="en-US" sz="2400" dirty="0" smtClean="0"/>
              <a:t>Labor and tech are substitutes</a:t>
            </a:r>
            <a:endParaRPr lang="en-US" sz="2400" dirty="0"/>
          </a:p>
          <a:p>
            <a:pPr lvl="1"/>
            <a:r>
              <a:rPr lang="en-US" dirty="0"/>
              <a:t>Specialization is </a:t>
            </a:r>
            <a:r>
              <a:rPr lang="en-US" dirty="0" smtClean="0"/>
              <a:t>valuable; helps separate </a:t>
            </a:r>
            <a:r>
              <a:rPr lang="en-US" dirty="0"/>
              <a:t>brain </a:t>
            </a:r>
            <a:r>
              <a:rPr lang="en-US" dirty="0" smtClean="0"/>
              <a:t>from </a:t>
            </a:r>
            <a:r>
              <a:rPr lang="en-US" dirty="0"/>
              <a:t>hand work, planning from execution</a:t>
            </a:r>
          </a:p>
          <a:p>
            <a:pPr lvl="1"/>
            <a:r>
              <a:rPr lang="en-US" dirty="0">
                <a:sym typeface="Wingdings" panose="05000000000000000000" pitchFamily="2" charset="2"/>
              </a:rPr>
              <a:t>Robots are ideal workers: repeatable, reliable, don’t complain or tire</a:t>
            </a:r>
          </a:p>
          <a:p>
            <a:pPr lvl="1"/>
            <a:r>
              <a:rPr lang="en-US" dirty="0">
                <a:sym typeface="Wingdings" panose="05000000000000000000" pitchFamily="2" charset="2"/>
              </a:rPr>
              <a:t>Automation allows engineers’ ideas to be implemented directly, </a:t>
            </a:r>
            <a:r>
              <a:rPr lang="en-US" dirty="0" smtClean="0">
                <a:sym typeface="Wingdings" panose="05000000000000000000" pitchFamily="2" charset="2"/>
              </a:rPr>
              <a:t>w/o humans</a:t>
            </a:r>
            <a:endParaRPr lang="en-US" sz="2400" dirty="0" smtClean="0"/>
          </a:p>
          <a:p>
            <a:endParaRPr lang="en-US" sz="2400" u="sng" dirty="0" smtClean="0"/>
          </a:p>
          <a:p>
            <a:r>
              <a:rPr lang="en-US" sz="2400" u="sng" dirty="0" smtClean="0"/>
              <a:t>Pragmatist</a:t>
            </a:r>
            <a:r>
              <a:rPr lang="en-US" sz="2400" dirty="0" smtClean="0"/>
              <a:t>: Labor and tech complement each other</a:t>
            </a:r>
            <a:endParaRPr lang="en-US" sz="2400" dirty="0"/>
          </a:p>
          <a:p>
            <a:pPr lvl="1"/>
            <a:r>
              <a:rPr lang="en-US" dirty="0"/>
              <a:t>The person closest to production has expertise that no one else </a:t>
            </a:r>
            <a:r>
              <a:rPr lang="en-US" dirty="0" smtClean="0"/>
              <a:t>has</a:t>
            </a:r>
          </a:p>
          <a:p>
            <a:pPr lvl="1"/>
            <a:r>
              <a:rPr lang="en-US" dirty="0" smtClean="0"/>
              <a:t>Big role for learning-by-doing</a:t>
            </a:r>
          </a:p>
          <a:p>
            <a:pPr lvl="2"/>
            <a:r>
              <a:rPr lang="en-US" sz="2400" dirty="0" smtClean="0"/>
              <a:t>“machines </a:t>
            </a:r>
            <a:r>
              <a:rPr lang="en-US" sz="2400" dirty="0"/>
              <a:t>can’t </a:t>
            </a:r>
            <a:r>
              <a:rPr lang="en-US" sz="2400" dirty="0" smtClean="0"/>
              <a:t>learn, only </a:t>
            </a:r>
            <a:r>
              <a:rPr lang="en-US" sz="2400" dirty="0"/>
              <a:t>people </a:t>
            </a:r>
            <a:r>
              <a:rPr lang="en-US" sz="2400" dirty="0" smtClean="0"/>
              <a:t>can”</a:t>
            </a:r>
            <a:endParaRPr lang="en-US" sz="2400" dirty="0"/>
          </a:p>
          <a:p>
            <a:pPr lvl="1"/>
            <a:r>
              <a:rPr lang="en-US" dirty="0"/>
              <a:t>Don’t </a:t>
            </a:r>
            <a:r>
              <a:rPr lang="en-US" dirty="0" smtClean="0"/>
              <a:t>automate </a:t>
            </a:r>
            <a:r>
              <a:rPr lang="en-US" dirty="0"/>
              <a:t>until </a:t>
            </a:r>
            <a:r>
              <a:rPr lang="en-US" dirty="0" smtClean="0"/>
              <a:t>you </a:t>
            </a:r>
            <a:r>
              <a:rPr lang="en-US" dirty="0"/>
              <a:t>have first simplified the production </a:t>
            </a:r>
            <a:r>
              <a:rPr lang="en-US" dirty="0" smtClean="0"/>
              <a:t>process</a:t>
            </a:r>
          </a:p>
          <a:p>
            <a:pPr marL="457200" lvl="1" indent="0">
              <a:buNone/>
            </a:pPr>
            <a:endParaRPr lang="en-US" sz="2000" dirty="0">
              <a:sym typeface="Wingdings" panose="05000000000000000000" pitchFamily="2" charset="2"/>
            </a:endParaRPr>
          </a:p>
          <a:p>
            <a:pPr marL="0" indent="0">
              <a:buNone/>
            </a:pPr>
            <a:r>
              <a:rPr lang="en-US" sz="2400" dirty="0" smtClean="0">
                <a:sym typeface="Wingdings" panose="05000000000000000000" pitchFamily="2" charset="2"/>
              </a:rPr>
              <a:t></a:t>
            </a:r>
            <a:r>
              <a:rPr lang="en-US" sz="2400" dirty="0" smtClean="0"/>
              <a:t>There may or may not be differences in adoption, but likely differences in uses</a:t>
            </a:r>
            <a:endParaRPr lang="en-US" sz="2400" dirty="0"/>
          </a:p>
        </p:txBody>
      </p:sp>
      <p:sp>
        <p:nvSpPr>
          <p:cNvPr id="4" name="Slide Number Placeholder 3"/>
          <p:cNvSpPr>
            <a:spLocks noGrp="1"/>
          </p:cNvSpPr>
          <p:nvPr>
            <p:ph type="sldNum" sz="quarter" idx="12"/>
          </p:nvPr>
        </p:nvSpPr>
        <p:spPr/>
        <p:txBody>
          <a:bodyPr/>
          <a:lstStyle/>
          <a:p>
            <a:fld id="{94EC14A0-F0F6-4FF3-8D86-06F6AC92E0D2}" type="slidenum">
              <a:rPr lang="en-US" smtClean="0"/>
              <a:pPr/>
              <a:t>4</a:t>
            </a:fld>
            <a:endParaRPr lang="en-US" dirty="0"/>
          </a:p>
        </p:txBody>
      </p:sp>
    </p:spTree>
    <p:extLst>
      <p:ext uri="{BB962C8B-B14F-4D97-AF65-F5344CB8AC3E}">
        <p14:creationId xmlns:p14="http://schemas.microsoft.com/office/powerpoint/2010/main" val="2323290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suppliers implementing machine vision</a:t>
            </a:r>
            <a:endParaRPr lang="en-US" dirty="0"/>
          </a:p>
        </p:txBody>
      </p:sp>
      <p:sp>
        <p:nvSpPr>
          <p:cNvPr id="3" name="Content Placeholder 2"/>
          <p:cNvSpPr>
            <a:spLocks noGrp="1"/>
          </p:cNvSpPr>
          <p:nvPr>
            <p:ph idx="1"/>
          </p:nvPr>
        </p:nvSpPr>
        <p:spPr/>
        <p:txBody>
          <a:bodyPr/>
          <a:lstStyle/>
          <a:p>
            <a:r>
              <a:rPr lang="en-US" dirty="0" smtClean="0"/>
              <a:t>Supplier LP: cameras to check presence of bolts on stamped part Implementation done by 1 engineer, no formal and little informal production-worker involvement</a:t>
            </a:r>
          </a:p>
          <a:p>
            <a:pPr lvl="1"/>
            <a:r>
              <a:rPr lang="en-US" dirty="0" smtClean="0"/>
              <a:t>Cameras and software very cheap (&lt;$1000), so positive ROI</a:t>
            </a:r>
          </a:p>
          <a:p>
            <a:pPr lvl="1"/>
            <a:r>
              <a:rPr lang="en-US" dirty="0" smtClean="0"/>
              <a:t>However, periodic spikes in defects because no one regularly checked orientation of cameras or monitored data to see if false readings were occurring; no efforts to reduce root causes of </a:t>
            </a:r>
            <a:r>
              <a:rPr lang="en-US" dirty="0" err="1" smtClean="0"/>
              <a:t>mis</a:t>
            </a:r>
            <a:r>
              <a:rPr lang="en-US" dirty="0" smtClean="0"/>
              <a:t>-orientation</a:t>
            </a:r>
          </a:p>
          <a:p>
            <a:pPr lvl="2"/>
            <a:r>
              <a:rPr lang="en-US" dirty="0" smtClean="0"/>
              <a:t>Workers ended up hand-sorting parts to separate good from bad</a:t>
            </a:r>
          </a:p>
          <a:p>
            <a:pPr marL="457200" lvl="1" indent="0">
              <a:buNone/>
            </a:pPr>
            <a:endParaRPr lang="en-US" dirty="0"/>
          </a:p>
        </p:txBody>
      </p:sp>
      <p:sp>
        <p:nvSpPr>
          <p:cNvPr id="4" name="Slide Number Placeholder 3"/>
          <p:cNvSpPr>
            <a:spLocks noGrp="1"/>
          </p:cNvSpPr>
          <p:nvPr>
            <p:ph type="sldNum" sz="quarter" idx="12"/>
          </p:nvPr>
        </p:nvSpPr>
        <p:spPr/>
        <p:txBody>
          <a:bodyPr/>
          <a:lstStyle/>
          <a:p>
            <a:fld id="{1EB8AB93-532E-4E4C-BCEA-29507499DA9C}" type="slidenum">
              <a:rPr lang="en-US" smtClean="0"/>
              <a:pPr/>
              <a:t>5</a:t>
            </a:fld>
            <a:endParaRPr lang="en-US"/>
          </a:p>
        </p:txBody>
      </p:sp>
    </p:spTree>
    <p:extLst>
      <p:ext uri="{BB962C8B-B14F-4D97-AF65-F5344CB8AC3E}">
        <p14:creationId xmlns:p14="http://schemas.microsoft.com/office/powerpoint/2010/main" val="782246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4523"/>
            <a:ext cx="10515600" cy="2333105"/>
          </a:xfrm>
        </p:spPr>
        <p:txBody>
          <a:bodyPr/>
          <a:lstStyle/>
          <a:p>
            <a:r>
              <a:rPr lang="en-US" dirty="0"/>
              <a:t>Using machine vision for inspection</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1978427" y="615242"/>
            <a:ext cx="8194367" cy="6145776"/>
          </a:xfrm>
        </p:spPr>
      </p:pic>
      <p:sp>
        <p:nvSpPr>
          <p:cNvPr id="4" name="Slide Number Placeholder 3"/>
          <p:cNvSpPr>
            <a:spLocks noGrp="1"/>
          </p:cNvSpPr>
          <p:nvPr>
            <p:ph type="sldNum" sz="quarter" idx="12"/>
          </p:nvPr>
        </p:nvSpPr>
        <p:spPr/>
        <p:txBody>
          <a:bodyPr/>
          <a:lstStyle/>
          <a:p>
            <a:fld id="{94EC14A0-F0F6-4FF3-8D86-06F6AC92E0D2}" type="slidenum">
              <a:rPr lang="en-US" smtClean="0"/>
              <a:pPr/>
              <a:t>6</a:t>
            </a:fld>
            <a:endParaRPr lang="en-US"/>
          </a:p>
        </p:txBody>
      </p:sp>
    </p:spTree>
    <p:extLst>
      <p:ext uri="{BB962C8B-B14F-4D97-AF65-F5344CB8AC3E}">
        <p14:creationId xmlns:p14="http://schemas.microsoft.com/office/powerpoint/2010/main" val="2230592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Ford Cleveland Engine Plant</a:t>
            </a:r>
            <a:endParaRPr lang="en-US" dirty="0"/>
          </a:p>
        </p:txBody>
      </p:sp>
      <p:sp>
        <p:nvSpPr>
          <p:cNvPr id="3" name="Content Placeholder 2"/>
          <p:cNvSpPr>
            <a:spLocks noGrp="1"/>
          </p:cNvSpPr>
          <p:nvPr>
            <p:ph idx="1"/>
          </p:nvPr>
        </p:nvSpPr>
        <p:spPr/>
        <p:txBody>
          <a:bodyPr/>
          <a:lstStyle/>
          <a:p>
            <a:r>
              <a:rPr lang="en-US" dirty="0" smtClean="0"/>
              <a:t>Ford </a:t>
            </a:r>
            <a:r>
              <a:rPr lang="en-US" dirty="0"/>
              <a:t>Cle engine </a:t>
            </a:r>
            <a:r>
              <a:rPr lang="en-US" dirty="0" smtClean="0"/>
              <a:t>plant used cameras + </a:t>
            </a:r>
            <a:r>
              <a:rPr lang="en-US" dirty="0" err="1" smtClean="0"/>
              <a:t>cobots</a:t>
            </a:r>
            <a:r>
              <a:rPr lang="en-US" dirty="0" smtClean="0"/>
              <a:t> to look for defects in engine quality. </a:t>
            </a:r>
          </a:p>
          <a:p>
            <a:r>
              <a:rPr lang="en-US" dirty="0" smtClean="0"/>
              <a:t>extensive </a:t>
            </a:r>
            <a:r>
              <a:rPr lang="en-US" dirty="0"/>
              <a:t>consultation with the UAW before and </a:t>
            </a:r>
            <a:r>
              <a:rPr lang="en-US" dirty="0" smtClean="0"/>
              <a:t>after implementation, </a:t>
            </a:r>
            <a:r>
              <a:rPr lang="en-US" dirty="0"/>
              <a:t>to eliminate false positives. </a:t>
            </a:r>
            <a:endParaRPr lang="en-US" dirty="0" smtClean="0"/>
          </a:p>
          <a:p>
            <a:r>
              <a:rPr lang="en-US" dirty="0"/>
              <a:t>P</a:t>
            </a:r>
            <a:r>
              <a:rPr lang="en-US" dirty="0" smtClean="0"/>
              <a:t>roduction </a:t>
            </a:r>
            <a:r>
              <a:rPr lang="en-US" dirty="0"/>
              <a:t>workers added /deepened an improvement </a:t>
            </a:r>
            <a:r>
              <a:rPr lang="en-US" dirty="0" smtClean="0"/>
              <a:t>task</a:t>
            </a:r>
          </a:p>
          <a:p>
            <a:endParaRPr lang="en-US" dirty="0"/>
          </a:p>
        </p:txBody>
      </p:sp>
      <p:sp>
        <p:nvSpPr>
          <p:cNvPr id="4" name="Slide Number Placeholder 3"/>
          <p:cNvSpPr>
            <a:spLocks noGrp="1"/>
          </p:cNvSpPr>
          <p:nvPr>
            <p:ph type="sldNum" sz="quarter" idx="12"/>
          </p:nvPr>
        </p:nvSpPr>
        <p:spPr/>
        <p:txBody>
          <a:bodyPr/>
          <a:lstStyle/>
          <a:p>
            <a:fld id="{1EB8AB93-532E-4E4C-BCEA-29507499DA9C}" type="slidenum">
              <a:rPr lang="en-US" smtClean="0"/>
              <a:pPr/>
              <a:t>7</a:t>
            </a:fld>
            <a:endParaRPr lang="en-US"/>
          </a:p>
        </p:txBody>
      </p:sp>
    </p:spTree>
    <p:extLst>
      <p:ext uri="{BB962C8B-B14F-4D97-AF65-F5344CB8AC3E}">
        <p14:creationId xmlns:p14="http://schemas.microsoft.com/office/powerpoint/2010/main" val="266554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2464"/>
            <a:ext cx="10515600" cy="1325563"/>
          </a:xfrm>
        </p:spPr>
        <p:txBody>
          <a:bodyPr/>
          <a:lstStyle/>
          <a:p>
            <a:r>
              <a:rPr lang="en-US" dirty="0"/>
              <a:t>Lots of adoption of new technologies</a:t>
            </a:r>
          </a:p>
        </p:txBody>
      </p:sp>
      <p:sp>
        <p:nvSpPr>
          <p:cNvPr id="3" name="Slide Number Placeholder 2"/>
          <p:cNvSpPr>
            <a:spLocks noGrp="1"/>
          </p:cNvSpPr>
          <p:nvPr>
            <p:ph type="sldNum" sz="quarter" idx="12"/>
          </p:nvPr>
        </p:nvSpPr>
        <p:spPr/>
        <p:txBody>
          <a:bodyPr/>
          <a:lstStyle/>
          <a:p>
            <a:fld id="{1EB8AB93-532E-4E4C-BCEA-29507499DA9C}" type="slidenum">
              <a:rPr lang="en-US" smtClean="0"/>
              <a:pPr/>
              <a:t>8</a:t>
            </a:fld>
            <a:endParaRPr lang="en-US"/>
          </a:p>
        </p:txBody>
      </p:sp>
      <p:graphicFrame>
        <p:nvGraphicFramePr>
          <p:cNvPr id="4" name="Chart 3">
            <a:extLst>
              <a:ext uri="{FF2B5EF4-FFF2-40B4-BE49-F238E27FC236}">
                <a16:creationId xmlns:a16="http://schemas.microsoft.com/office/drawing/2014/main" id="{B966981D-58FA-4248-854E-6807918BCBDE}"/>
              </a:ext>
            </a:extLst>
          </p:cNvPr>
          <p:cNvGraphicFramePr>
            <a:graphicFrameLocks/>
          </p:cNvGraphicFramePr>
          <p:nvPr>
            <p:extLst>
              <p:ext uri="{D42A27DB-BD31-4B8C-83A1-F6EECF244321}">
                <p14:modId xmlns:p14="http://schemas.microsoft.com/office/powerpoint/2010/main" val="1355321106"/>
              </p:ext>
            </p:extLst>
          </p:nvPr>
        </p:nvGraphicFramePr>
        <p:xfrm>
          <a:off x="648394" y="1529542"/>
          <a:ext cx="10237320" cy="4963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0095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53615"/>
            <a:ext cx="10981267" cy="1325563"/>
          </a:xfrm>
        </p:spPr>
        <p:txBody>
          <a:bodyPr/>
          <a:lstStyle/>
          <a:p>
            <a:r>
              <a:rPr lang="en-US" dirty="0"/>
              <a:t>Measures of p</a:t>
            </a:r>
            <a:r>
              <a:rPr lang="en-US" dirty="0" smtClean="0"/>
              <a:t>ragmatism, data-driven decisions</a:t>
            </a:r>
            <a:endParaRPr lang="en-US" dirty="0"/>
          </a:p>
        </p:txBody>
      </p:sp>
      <p:sp>
        <p:nvSpPr>
          <p:cNvPr id="3" name="Slide Number Placeholder 2"/>
          <p:cNvSpPr>
            <a:spLocks noGrp="1"/>
          </p:cNvSpPr>
          <p:nvPr>
            <p:ph type="sldNum" sz="quarter" idx="12"/>
          </p:nvPr>
        </p:nvSpPr>
        <p:spPr/>
        <p:txBody>
          <a:bodyPr/>
          <a:lstStyle/>
          <a:p>
            <a:fld id="{1EB8AB93-532E-4E4C-BCEA-29507499DA9C}" type="slidenum">
              <a:rPr lang="en-US" smtClean="0"/>
              <a:pPr/>
              <a:t>9</a:t>
            </a:fld>
            <a:endParaRPr lang="en-US"/>
          </a:p>
        </p:txBody>
      </p:sp>
      <p:sp>
        <p:nvSpPr>
          <p:cNvPr id="8" name="Content Placeholder 2"/>
          <p:cNvSpPr txBox="1">
            <a:spLocks/>
          </p:cNvSpPr>
          <p:nvPr/>
        </p:nvSpPr>
        <p:spPr>
          <a:xfrm>
            <a:off x="475013" y="1876301"/>
            <a:ext cx="11031187" cy="4453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u="sng" dirty="0" smtClean="0"/>
              <a:t>Pragmatism (</a:t>
            </a:r>
            <a:r>
              <a:rPr lang="en-US" sz="2400" u="sng" dirty="0" err="1" smtClean="0"/>
              <a:t>Prag</a:t>
            </a:r>
            <a:r>
              <a:rPr lang="en-US" sz="2400" u="sng" dirty="0" smtClean="0"/>
              <a:t>)</a:t>
            </a:r>
            <a:r>
              <a:rPr lang="en-US" sz="2400" dirty="0" smtClean="0"/>
              <a:t> measures involvement of production workers in problem-solving and data interpretation:</a:t>
            </a:r>
            <a:endParaRPr lang="en-US" sz="2400" dirty="0"/>
          </a:p>
          <a:p>
            <a:pPr marL="800100" lvl="1" indent="-342900"/>
            <a:r>
              <a:rPr lang="en-US" dirty="0" smtClean="0"/>
              <a:t>“</a:t>
            </a:r>
            <a:r>
              <a:rPr lang="en-US" dirty="0"/>
              <a:t>see workers as complement to IT”  </a:t>
            </a:r>
            <a:r>
              <a:rPr lang="en-US" dirty="0" smtClean="0"/>
              <a:t>+ </a:t>
            </a:r>
            <a:r>
              <a:rPr lang="en-US" dirty="0"/>
              <a:t>“diagnose equipment problems” + “use quality assurance data to recommend improvements” </a:t>
            </a:r>
            <a:r>
              <a:rPr lang="en-US" dirty="0" smtClean="0"/>
              <a:t>+ </a:t>
            </a:r>
            <a:r>
              <a:rPr lang="en-US" dirty="0"/>
              <a:t>“</a:t>
            </a:r>
            <a:r>
              <a:rPr lang="en-US" dirty="0" smtClean="0"/>
              <a:t>modify </a:t>
            </a:r>
            <a:r>
              <a:rPr lang="en-US" dirty="0"/>
              <a:t>programs on computerized equipment</a:t>
            </a:r>
            <a:r>
              <a:rPr lang="en-US" dirty="0" smtClean="0"/>
              <a:t>” “meet with customers” + “managers expect them to improve work methods”</a:t>
            </a:r>
          </a:p>
          <a:p>
            <a:pPr marL="342900" indent="-342900"/>
            <a:endParaRPr lang="en-US" sz="2400" u="sng" dirty="0" smtClean="0"/>
          </a:p>
          <a:p>
            <a:pPr marL="342900" indent="-342900"/>
            <a:r>
              <a:rPr lang="en-US" sz="2400" u="sng" dirty="0" smtClean="0"/>
              <a:t>Data </a:t>
            </a:r>
            <a:r>
              <a:rPr lang="en-US" sz="2400" u="sng" dirty="0"/>
              <a:t>driven decision making (</a:t>
            </a:r>
            <a:r>
              <a:rPr lang="en-US" sz="2400" u="sng" dirty="0" smtClean="0"/>
              <a:t>DDD)</a:t>
            </a:r>
            <a:r>
              <a:rPr lang="en-US" sz="2400" dirty="0" smtClean="0"/>
              <a:t> measures data practices: </a:t>
            </a:r>
            <a:endParaRPr lang="en-US" sz="2400" dirty="0"/>
          </a:p>
          <a:p>
            <a:pPr marL="800100" lvl="1" indent="-342900"/>
            <a:r>
              <a:rPr lang="en-US" dirty="0"/>
              <a:t>“frequently use data on defects</a:t>
            </a:r>
            <a:r>
              <a:rPr lang="en-US" dirty="0" smtClean="0"/>
              <a:t>” + “base decisions on data” +  “use data to predict downtime” – “intuitive decision-making” – “data is in siloes” </a:t>
            </a:r>
            <a:endParaRPr lang="en-US" dirty="0"/>
          </a:p>
        </p:txBody>
      </p:sp>
    </p:spTree>
    <p:extLst>
      <p:ext uri="{BB962C8B-B14F-4D97-AF65-F5344CB8AC3E}">
        <p14:creationId xmlns:p14="http://schemas.microsoft.com/office/powerpoint/2010/main" val="1579568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20805</TotalTime>
  <Words>1218</Words>
  <Application>Microsoft Office PowerPoint</Application>
  <PresentationFormat>Widescreen</PresentationFormat>
  <Paragraphs>251</Paragraphs>
  <Slides>19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vt:lpstr>
      <vt:lpstr>Calibri</vt:lpstr>
      <vt:lpstr>Calibri Light</vt:lpstr>
      <vt:lpstr>Times New Roman</vt:lpstr>
      <vt:lpstr>Wingdings</vt:lpstr>
      <vt:lpstr>Office Theme</vt:lpstr>
      <vt:lpstr>Complements or Substitutes? Firm-Level Management of Labor and Technology</vt:lpstr>
      <vt:lpstr>AI and robots in manufacturing: Industry 4.0</vt:lpstr>
      <vt:lpstr>Our study</vt:lpstr>
      <vt:lpstr> Two management “paradigms”</vt:lpstr>
      <vt:lpstr>Two suppliers implementing machine vision</vt:lpstr>
      <vt:lpstr>Using machine vision for inspection</vt:lpstr>
      <vt:lpstr>Ford Cleveland Engine Plant</vt:lpstr>
      <vt:lpstr>Lots of adoption of new technologies</vt:lpstr>
      <vt:lpstr>Measures of pragmatism, data-driven decisions</vt:lpstr>
      <vt:lpstr>Aside: tasks and occupations</vt:lpstr>
      <vt:lpstr>Pragmatists: robots are complements to shop-floor experience </vt:lpstr>
      <vt:lpstr>Potential takeaways</vt:lpstr>
      <vt:lpstr>PowerPoint Presentation</vt:lpstr>
      <vt:lpstr>Backup slides follow</vt:lpstr>
      <vt:lpstr>Robots may improve quality and safety </vt:lpstr>
      <vt:lpstr>Robots may also decrease costs</vt:lpstr>
      <vt:lpstr>Sample statistics</vt:lpstr>
      <vt:lpstr>PowerPoint Presentation</vt:lpstr>
      <vt:lpstr>Much variation in extent to which plant managers see complementarities between workers and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FY2018 BAMA Annual Plan &amp; Mid-Term Image</dc:title>
  <dc:creator>Josh Speer (TEMA)</dc:creator>
  <cp:keywords>PROTECTED</cp:keywords>
  <cp:lastModifiedBy>susan helper</cp:lastModifiedBy>
  <cp:revision>366</cp:revision>
  <cp:lastPrinted>2019-01-04T14:56:48Z</cp:lastPrinted>
  <dcterms:created xsi:type="dcterms:W3CDTF">2017-03-02T16:46:50Z</dcterms:created>
  <dcterms:modified xsi:type="dcterms:W3CDTF">2019-10-29T04:01:08Z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d8ea44fb-b076-494d-8380-58b98ca6e692</vt:lpwstr>
  </property>
  <property fmtid="{D5CDD505-2E9C-101B-9397-08002B2CF9AE}" pid="3" name="ToyotaClassification">
    <vt:lpwstr>PROTECTED</vt:lpwstr>
  </property>
  <property fmtid="{D5CDD505-2E9C-101B-9397-08002B2CF9AE}" pid="4" name="ToyotaVisualMarkings">
    <vt:lpwstr>Top Left</vt:lpwstr>
  </property>
</Properties>
</file>